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9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33" autoAdjust="0"/>
  </p:normalViewPr>
  <p:slideViewPr>
    <p:cSldViewPr>
      <p:cViewPr varScale="1">
        <p:scale>
          <a:sx n="87" d="100"/>
          <a:sy n="87" d="100"/>
        </p:scale>
        <p:origin x="1330" y="58"/>
      </p:cViewPr>
      <p:guideLst>
        <p:guide orient="horz" pos="2880"/>
        <p:guide pos="216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182" y="419480"/>
            <a:ext cx="89176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28600"/>
            <a:ext cx="8881871" cy="8534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9419" y="252983"/>
            <a:ext cx="2081783" cy="7909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182" y="419480"/>
            <a:ext cx="89176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289" y="1525269"/>
            <a:ext cx="8649970" cy="305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.springsource.com/release/STS/index.html" TargetMode="External"/><Relationship Id="rId7" Type="http://schemas.openxmlformats.org/officeDocument/2006/relationships/hyperlink" Target="https://docs.google.com/forms/d/1x4p8mLV4o_wsV2lJxxJyfpIl3I46ZLSm6fTS6321cao/edit?pli=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" TargetMode="External"/><Relationship Id="rId5" Type="http://schemas.openxmlformats.org/officeDocument/2006/relationships/hyperlink" Target="https://sourceforge.net/projects/projectlibre/" TargetMode="External"/><Relationship Id="rId4" Type="http://schemas.openxmlformats.org/officeDocument/2006/relationships/hyperlink" Target="https://www.axure.com/downloa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R29BFDH216aTdmRj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WcDUrSLFyebnePsA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8344" y="1504188"/>
            <a:ext cx="6687820" cy="106870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66370" rIns="0" bIns="0" rtlCol="0">
            <a:spAutoFit/>
          </a:bodyPr>
          <a:lstStyle/>
          <a:p>
            <a:pPr marL="51435" marR="28448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Computing</a:t>
            </a:r>
            <a:r>
              <a:rPr sz="2400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Research</a:t>
            </a:r>
            <a:r>
              <a:rPr sz="2400" spc="-15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Project</a:t>
            </a:r>
            <a:r>
              <a:rPr sz="2400" spc="5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for</a:t>
            </a:r>
            <a:r>
              <a:rPr sz="2400" spc="5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92176C"/>
                </a:solidFill>
                <a:latin typeface="Verdana"/>
                <a:cs typeface="Verdana"/>
              </a:rPr>
              <a:t>including </a:t>
            </a:r>
            <a:r>
              <a:rPr sz="2400" spc="-830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Digitalization</a:t>
            </a:r>
            <a:r>
              <a:rPr sz="2400" spc="40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92176C"/>
                </a:solidFill>
                <a:latin typeface="Verdana"/>
                <a:cs typeface="Verdana"/>
              </a:rPr>
              <a:t>in </a:t>
            </a:r>
            <a:r>
              <a:rPr sz="2400" spc="-5" dirty="0">
                <a:solidFill>
                  <a:srgbClr val="92176C"/>
                </a:solidFill>
                <a:latin typeface="Verdana"/>
                <a:cs typeface="Verdana"/>
              </a:rPr>
              <a:t>Remote </a:t>
            </a:r>
            <a:r>
              <a:rPr sz="2400" spc="-10" dirty="0">
                <a:solidFill>
                  <a:srgbClr val="92176C"/>
                </a:solidFill>
                <a:latin typeface="Verdana"/>
                <a:cs typeface="Verdana"/>
              </a:rPr>
              <a:t>working</a:t>
            </a:r>
            <a:r>
              <a:rPr sz="2400" spc="20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92176C"/>
                </a:solidFill>
                <a:latin typeface="Verdana"/>
                <a:cs typeface="Verdana"/>
              </a:rPr>
              <a:t>System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7719" y="2738754"/>
            <a:ext cx="108966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92176C"/>
                </a:solidFill>
                <a:latin typeface="Verdana"/>
                <a:cs typeface="Verdana"/>
              </a:rPr>
              <a:t>Module</a:t>
            </a:r>
            <a:r>
              <a:rPr sz="1100" spc="-25" dirty="0">
                <a:solidFill>
                  <a:srgbClr val="92176C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92176C"/>
                </a:solidFill>
                <a:latin typeface="Verdana"/>
                <a:cs typeface="Verdana"/>
              </a:rPr>
              <a:t>Project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8344" y="4343400"/>
            <a:ext cx="3243580" cy="660437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9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70"/>
              </a:spcBef>
              <a:tabLst>
                <a:tab pos="1006475" algn="l"/>
              </a:tabLst>
            </a:pPr>
            <a:r>
              <a:rPr sz="1050" b="1" dirty="0">
                <a:latin typeface="Verdana"/>
                <a:cs typeface="Verdana"/>
              </a:rPr>
              <a:t>Start</a:t>
            </a:r>
            <a:r>
              <a:rPr sz="1050" b="1" spc="-20" dirty="0">
                <a:latin typeface="Verdana"/>
                <a:cs typeface="Verdana"/>
              </a:rPr>
              <a:t> </a:t>
            </a:r>
            <a:r>
              <a:rPr sz="1050" b="1" dirty="0">
                <a:latin typeface="Verdana"/>
                <a:cs typeface="Verdana"/>
              </a:rPr>
              <a:t>Date	:</a:t>
            </a:r>
            <a:r>
              <a:rPr sz="1050" b="1" spc="-70" dirty="0">
                <a:latin typeface="Verdana"/>
                <a:cs typeface="Verdana"/>
              </a:rPr>
              <a:t> </a:t>
            </a:r>
            <a:endParaRPr sz="1050" dirty="0">
              <a:latin typeface="Verdana"/>
              <a:cs typeface="Verdana"/>
            </a:endParaRPr>
          </a:p>
          <a:p>
            <a:pPr marL="92075">
              <a:lnSpc>
                <a:spcPct val="100000"/>
              </a:lnSpc>
              <a:spcBef>
                <a:spcPts val="540"/>
              </a:spcBef>
              <a:tabLst>
                <a:tab pos="1006475" algn="l"/>
              </a:tabLst>
            </a:pPr>
            <a:r>
              <a:rPr sz="1050" b="1" dirty="0">
                <a:latin typeface="Verdana"/>
                <a:cs typeface="Verdana"/>
              </a:rPr>
              <a:t>End</a:t>
            </a:r>
            <a:r>
              <a:rPr sz="1050" b="1" spc="-5" dirty="0">
                <a:latin typeface="Verdana"/>
                <a:cs typeface="Verdana"/>
              </a:rPr>
              <a:t> </a:t>
            </a:r>
            <a:r>
              <a:rPr sz="1050" b="1" dirty="0">
                <a:latin typeface="Verdana"/>
                <a:cs typeface="Verdana"/>
              </a:rPr>
              <a:t>Date	:</a:t>
            </a:r>
            <a:r>
              <a:rPr sz="1050" b="1" spc="-60" dirty="0">
                <a:latin typeface="Verdana"/>
                <a:cs typeface="Verdana"/>
              </a:rPr>
              <a:t> </a:t>
            </a:r>
            <a:endParaRPr lang="en-US" sz="1050" b="1" spc="-60" dirty="0" smtClean="0">
              <a:latin typeface="Verdana"/>
              <a:cs typeface="Verdana"/>
            </a:endParaRPr>
          </a:p>
          <a:p>
            <a:pPr marL="92075">
              <a:lnSpc>
                <a:spcPct val="100000"/>
              </a:lnSpc>
              <a:spcBef>
                <a:spcPts val="540"/>
              </a:spcBef>
              <a:tabLst>
                <a:tab pos="1006475" algn="l"/>
              </a:tabLst>
            </a:pPr>
            <a:r>
              <a:rPr sz="1050" b="1" dirty="0" smtClean="0">
                <a:latin typeface="Verdana"/>
                <a:cs typeface="Verdana"/>
              </a:rPr>
              <a:t>Submission</a:t>
            </a:r>
            <a:r>
              <a:rPr sz="1050" b="1" spc="-25" dirty="0" smtClean="0">
                <a:latin typeface="Verdana"/>
                <a:cs typeface="Verdana"/>
              </a:rPr>
              <a:t> </a:t>
            </a:r>
            <a:r>
              <a:rPr sz="1050" b="1" spc="-5" dirty="0">
                <a:latin typeface="Verdana"/>
                <a:cs typeface="Verdana"/>
              </a:rPr>
              <a:t>Date:</a:t>
            </a:r>
            <a:r>
              <a:rPr sz="1050" b="1" spc="-20" dirty="0">
                <a:latin typeface="Verdana"/>
                <a:cs typeface="Verdana"/>
              </a:rPr>
              <a:t> </a:t>
            </a:r>
            <a:r>
              <a:rPr lang="en-US" sz="1050" b="1" dirty="0" smtClean="0">
                <a:latin typeface="Verdana"/>
                <a:cs typeface="Verdana"/>
              </a:rPr>
              <a:t>11</a:t>
            </a:r>
            <a:r>
              <a:rPr sz="1050" b="1" dirty="0" smtClean="0">
                <a:latin typeface="Verdana"/>
                <a:cs typeface="Verdana"/>
              </a:rPr>
              <a:t>/</a:t>
            </a:r>
            <a:r>
              <a:rPr lang="en-US" sz="1050" b="1" dirty="0" smtClean="0">
                <a:latin typeface="Verdana"/>
                <a:cs typeface="Verdana"/>
              </a:rPr>
              <a:t>12</a:t>
            </a:r>
            <a:r>
              <a:rPr sz="1050" b="1" dirty="0" smtClean="0">
                <a:latin typeface="Verdana"/>
                <a:cs typeface="Verdana"/>
              </a:rPr>
              <a:t>/2023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011" y="3093720"/>
            <a:ext cx="5509260" cy="67056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76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75"/>
              </a:spcBef>
            </a:pPr>
            <a:r>
              <a:rPr sz="1050" b="1" dirty="0">
                <a:latin typeface="Verdana"/>
                <a:cs typeface="Verdana"/>
              </a:rPr>
              <a:t>Module:</a:t>
            </a:r>
            <a:r>
              <a:rPr sz="1050" b="1" spc="360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Computing</a:t>
            </a:r>
            <a:r>
              <a:rPr sz="1050" spc="-55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Research</a:t>
            </a:r>
            <a:r>
              <a:rPr sz="1050" spc="-25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Project</a:t>
            </a:r>
            <a:endParaRPr sz="1050">
              <a:latin typeface="Verdana"/>
              <a:cs typeface="Verdana"/>
            </a:endParaRPr>
          </a:p>
          <a:p>
            <a:pPr marL="91440" marR="515620">
              <a:lnSpc>
                <a:spcPct val="110500"/>
              </a:lnSpc>
              <a:spcBef>
                <a:spcPts val="409"/>
              </a:spcBef>
            </a:pPr>
            <a:r>
              <a:rPr sz="1050" spc="-5" dirty="0">
                <a:latin typeface="Verdana"/>
                <a:cs typeface="Verdana"/>
              </a:rPr>
              <a:t>Course: </a:t>
            </a:r>
            <a:r>
              <a:rPr sz="1050" dirty="0">
                <a:latin typeface="Verdana"/>
                <a:cs typeface="Verdana"/>
              </a:rPr>
              <a:t>: Computing Research Project by doing </a:t>
            </a:r>
            <a:r>
              <a:rPr sz="1050" spc="-5" dirty="0">
                <a:latin typeface="Verdana"/>
                <a:cs typeface="Verdana"/>
              </a:rPr>
              <a:t>digitalization </a:t>
            </a:r>
            <a:r>
              <a:rPr sz="1050" dirty="0">
                <a:latin typeface="Verdana"/>
                <a:cs typeface="Verdana"/>
              </a:rPr>
              <a:t>for </a:t>
            </a:r>
            <a:r>
              <a:rPr sz="1050" spc="-5" dirty="0">
                <a:latin typeface="Verdana"/>
                <a:cs typeface="Verdana"/>
              </a:rPr>
              <a:t>Remote </a:t>
            </a:r>
            <a:r>
              <a:rPr sz="1050" spc="-355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Workers</a:t>
            </a:r>
            <a:r>
              <a:rPr sz="1050" spc="-15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in</a:t>
            </a:r>
            <a:r>
              <a:rPr sz="1050" spc="-10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Business</a:t>
            </a:r>
            <a:r>
              <a:rPr sz="1050" spc="-10" dirty="0">
                <a:latin typeface="Verdana"/>
                <a:cs typeface="Verdana"/>
              </a:rPr>
              <a:t> </a:t>
            </a:r>
            <a:r>
              <a:rPr sz="1050" dirty="0">
                <a:latin typeface="Verdana"/>
                <a:cs typeface="Verdana"/>
              </a:rPr>
              <a:t>.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9432" y="4343400"/>
            <a:ext cx="3243580" cy="853311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9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70"/>
              </a:spcBef>
            </a:pPr>
            <a:r>
              <a:rPr sz="1050" b="1" dirty="0">
                <a:latin typeface="Verdana"/>
                <a:cs typeface="Verdana"/>
              </a:rPr>
              <a:t>Learner</a:t>
            </a:r>
            <a:r>
              <a:rPr sz="1050" b="1" spc="-20" dirty="0">
                <a:latin typeface="Verdana"/>
                <a:cs typeface="Verdana"/>
              </a:rPr>
              <a:t> </a:t>
            </a:r>
            <a:r>
              <a:rPr sz="1050" b="1" dirty="0">
                <a:latin typeface="Verdana"/>
                <a:cs typeface="Verdana"/>
              </a:rPr>
              <a:t>Name:</a:t>
            </a:r>
            <a:r>
              <a:rPr sz="1050" b="1" spc="-25" dirty="0">
                <a:latin typeface="Verdana"/>
                <a:cs typeface="Verdana"/>
              </a:rPr>
              <a:t> </a:t>
            </a:r>
            <a:r>
              <a:rPr lang="en-US" sz="1050" b="1" dirty="0" smtClean="0">
                <a:latin typeface="Verdana"/>
                <a:cs typeface="Verdana"/>
              </a:rPr>
              <a:t>Nethmi </a:t>
            </a:r>
            <a:r>
              <a:rPr lang="en-US" sz="1050" b="1" dirty="0" err="1" smtClean="0">
                <a:latin typeface="Verdana"/>
                <a:cs typeface="Verdana"/>
              </a:rPr>
              <a:t>Nilupulie</a:t>
            </a:r>
            <a:endParaRPr sz="10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 dirty="0">
              <a:latin typeface="Verdana"/>
              <a:cs typeface="Verdana"/>
            </a:endParaRPr>
          </a:p>
          <a:p>
            <a:pPr marL="92075" marR="1732280">
              <a:lnSpc>
                <a:spcPct val="142900"/>
              </a:lnSpc>
            </a:pPr>
            <a:r>
              <a:rPr sz="1050" b="1" dirty="0">
                <a:latin typeface="Verdana"/>
                <a:cs typeface="Verdana"/>
              </a:rPr>
              <a:t>Enrollment ID: </a:t>
            </a:r>
            <a:r>
              <a:rPr sz="1050" b="1" spc="5" dirty="0">
                <a:latin typeface="Verdana"/>
                <a:cs typeface="Verdana"/>
              </a:rPr>
              <a:t> </a:t>
            </a:r>
            <a:r>
              <a:rPr sz="1050" b="1" dirty="0">
                <a:latin typeface="Verdana"/>
                <a:cs typeface="Verdana"/>
              </a:rPr>
              <a:t>Presentation</a:t>
            </a:r>
            <a:r>
              <a:rPr sz="1050" b="1" spc="-80" dirty="0">
                <a:latin typeface="Verdana"/>
                <a:cs typeface="Verdana"/>
              </a:rPr>
              <a:t> </a:t>
            </a:r>
            <a:r>
              <a:rPr sz="1050" b="1" spc="-5" dirty="0">
                <a:latin typeface="Verdana"/>
                <a:cs typeface="Verdana"/>
              </a:rPr>
              <a:t>Date:</a:t>
            </a:r>
            <a:endParaRPr sz="10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5069" y="1238641"/>
            <a:ext cx="4064000" cy="7689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List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Evidences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spc="-15" dirty="0">
                <a:latin typeface="Calibri"/>
                <a:cs typeface="Calibri"/>
              </a:rPr>
              <a:t>Screenshots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project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directory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8850"/>
            <a:ext cx="6801981" cy="2451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4661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60" dirty="0"/>
              <a:t> </a:t>
            </a:r>
            <a:r>
              <a:rPr dirty="0"/>
              <a:t>Milestones</a:t>
            </a:r>
            <a:r>
              <a:rPr spc="-55" dirty="0"/>
              <a:t> </a:t>
            </a:r>
            <a:r>
              <a:rPr spc="-5" dirty="0"/>
              <a:t>&amp;</a:t>
            </a:r>
            <a:r>
              <a:rPr spc="-50" dirty="0"/>
              <a:t> </a:t>
            </a:r>
            <a:r>
              <a:rPr spc="-60" dirty="0"/>
              <a:t>Tasks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1957" y="1089405"/>
          <a:ext cx="8490585" cy="526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6516">
                <a:tc>
                  <a:txBody>
                    <a:bodyPr/>
                    <a:lstStyle/>
                    <a:p>
                      <a:pPr marL="187325" marR="217804" indent="-508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b="1" spc="-5" dirty="0">
                          <a:latin typeface="Verdana"/>
                          <a:cs typeface="Verdana"/>
                        </a:rPr>
                        <a:t>Project </a:t>
                      </a:r>
                      <a:r>
                        <a:rPr sz="1200" b="1" spc="-4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4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200" b="1" spc="-3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b="1" spc="-40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k</a:t>
                      </a:r>
                      <a:r>
                        <a:rPr sz="1200" b="1" spc="-1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5" dirty="0">
                          <a:latin typeface="Verdana"/>
                          <a:cs typeface="Verdana"/>
                        </a:rPr>
                        <a:t>ID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Pr</a:t>
                      </a:r>
                      <a:r>
                        <a:rPr sz="1200" b="1" spc="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ject</a:t>
                      </a:r>
                      <a:r>
                        <a:rPr sz="1200" b="1" spc="-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40" dirty="0">
                          <a:latin typeface="Verdana"/>
                          <a:cs typeface="Verdana"/>
                        </a:rPr>
                        <a:t>T</a:t>
                      </a:r>
                      <a:r>
                        <a:rPr sz="1200" b="1" spc="-35" dirty="0">
                          <a:latin typeface="Verdana"/>
                          <a:cs typeface="Verdana"/>
                        </a:rPr>
                        <a:t>a</a:t>
                      </a:r>
                      <a:r>
                        <a:rPr sz="1200" b="1" spc="-40" dirty="0">
                          <a:latin typeface="Verdana"/>
                          <a:cs typeface="Verdana"/>
                        </a:rPr>
                        <a:t>s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k</a:t>
                      </a:r>
                      <a:r>
                        <a:rPr sz="1200" b="1" spc="-5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5" dirty="0">
                          <a:latin typeface="Verdana"/>
                          <a:cs typeface="Verdana"/>
                        </a:rPr>
                        <a:t>Descrip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ti</a:t>
                      </a:r>
                      <a:r>
                        <a:rPr sz="1200" b="1" spc="-15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242570" indent="22987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200" b="1" spc="-5" dirty="0">
                          <a:latin typeface="Verdana"/>
                          <a:cs typeface="Verdana"/>
                        </a:rPr>
                        <a:t>Project 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 Mil</a:t>
                      </a:r>
                      <a:r>
                        <a:rPr sz="1200" b="1" spc="-10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5" dirty="0">
                          <a:latin typeface="Verdana"/>
                          <a:cs typeface="Verdana"/>
                        </a:rPr>
                        <a:t>st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spc="-5" dirty="0">
                          <a:latin typeface="Verdana"/>
                          <a:cs typeface="Verdana"/>
                        </a:rPr>
                        <a:t>n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9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latin typeface="Verdana"/>
                          <a:cs typeface="Verdana"/>
                        </a:rPr>
                        <a:t>ID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27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Conduct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Survey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For information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Gathering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Prepare</a:t>
                      </a:r>
                      <a:r>
                        <a:rPr sz="1200" spc="-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Research</a:t>
                      </a:r>
                      <a:r>
                        <a:rPr sz="12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Proposal</a:t>
                      </a:r>
                      <a:r>
                        <a:rPr sz="12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template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88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Prepare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Work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Breakdown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Structure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69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Create Gantt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Chart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using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Project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Libre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Compare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and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Evaluate</a:t>
                      </a:r>
                      <a:r>
                        <a:rPr sz="1200" spc="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Project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Solution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by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doing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Research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Conduct</a:t>
                      </a:r>
                      <a:r>
                        <a:rPr sz="12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Survey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for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Jumpstart</a:t>
                      </a:r>
                      <a:r>
                        <a:rPr sz="1200" spc="4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Opinion</a:t>
                      </a:r>
                      <a:r>
                        <a:rPr sz="1200" spc="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on Recommended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Solution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347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Setup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Development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Environment</a:t>
                      </a:r>
                      <a:r>
                        <a:rPr sz="12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based</a:t>
                      </a:r>
                      <a:r>
                        <a:rPr sz="12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on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Technical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Development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77470">
                        <a:lnSpc>
                          <a:spcPts val="1345"/>
                        </a:lnSpc>
                        <a:spcBef>
                          <a:spcPts val="66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Environment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8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Project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Report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detailing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Technical</a:t>
                      </a:r>
                      <a:r>
                        <a:rPr sz="1200" spc="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Design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621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9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Develop</a:t>
                      </a:r>
                      <a:r>
                        <a:rPr sz="12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the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UI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standard</a:t>
                      </a:r>
                      <a:r>
                        <a:rPr sz="12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pages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Create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common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Struts</a:t>
                      </a:r>
                      <a:r>
                        <a:rPr sz="1200" spc="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Includes,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Models,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Views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&amp;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Controllers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11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Develop</a:t>
                      </a:r>
                      <a:r>
                        <a:rPr sz="12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Classes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12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Develop</a:t>
                      </a:r>
                      <a:r>
                        <a:rPr sz="12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Test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Cases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13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Develop</a:t>
                      </a:r>
                      <a:r>
                        <a:rPr sz="12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Project</a:t>
                      </a:r>
                      <a:r>
                        <a:rPr sz="1200" spc="-2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Documentation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622"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5" dirty="0">
                          <a:latin typeface="Verdana"/>
                          <a:cs typeface="Verdana"/>
                        </a:rPr>
                        <a:t>14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Develop</a:t>
                      </a:r>
                      <a:r>
                        <a:rPr sz="12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User</a:t>
                      </a:r>
                      <a:r>
                        <a:rPr sz="12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Manual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R="68961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615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</a:t>
            </a:r>
            <a:r>
              <a:rPr spc="-40" dirty="0"/>
              <a:t> </a:t>
            </a:r>
            <a:r>
              <a:rPr dirty="0"/>
              <a:t>Project</a:t>
            </a:r>
            <a:r>
              <a:rPr spc="-70" dirty="0"/>
              <a:t> </a:t>
            </a:r>
            <a:r>
              <a:rPr spc="-5" dirty="0"/>
              <a:t>Environment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096824"/>
            <a:ext cx="6724015" cy="4426211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94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190" dirty="0">
                <a:latin typeface="Calibri"/>
                <a:cs typeface="Calibri"/>
              </a:rPr>
              <a:t>T</a:t>
            </a:r>
            <a:r>
              <a:rPr sz="2000" b="1" spc="-25" dirty="0">
                <a:latin typeface="Calibri"/>
                <a:cs typeface="Calibri"/>
              </a:rPr>
              <a:t>ec</a:t>
            </a:r>
            <a:r>
              <a:rPr sz="2000" b="1" spc="-20" dirty="0">
                <a:latin typeface="Calibri"/>
                <a:cs typeface="Calibri"/>
              </a:rPr>
              <a:t>hn</a:t>
            </a:r>
            <a:r>
              <a:rPr sz="2000" b="1" spc="-25" dirty="0">
                <a:latin typeface="Calibri"/>
                <a:cs typeface="Calibri"/>
              </a:rPr>
              <a:t>i</a:t>
            </a:r>
            <a:r>
              <a:rPr sz="2000" b="1" spc="-35" dirty="0">
                <a:latin typeface="Calibri"/>
                <a:cs typeface="Calibri"/>
              </a:rPr>
              <a:t>c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l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E</a:t>
            </a:r>
            <a:r>
              <a:rPr sz="2000" b="1" spc="-35" dirty="0">
                <a:latin typeface="Calibri"/>
                <a:cs typeface="Calibri"/>
              </a:rPr>
              <a:t>n</a:t>
            </a:r>
            <a:r>
              <a:rPr sz="2000" b="1" spc="-15" dirty="0">
                <a:latin typeface="Calibri"/>
                <a:cs typeface="Calibri"/>
              </a:rPr>
              <a:t>vi</a:t>
            </a:r>
            <a:r>
              <a:rPr sz="2000" b="1" spc="-4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on</a:t>
            </a:r>
            <a:r>
              <a:rPr sz="2000" b="1" spc="-15" dirty="0">
                <a:latin typeface="Calibri"/>
                <a:cs typeface="Calibri"/>
              </a:rPr>
              <a:t>me</a:t>
            </a:r>
            <a:r>
              <a:rPr sz="2000" b="1" spc="-35" dirty="0">
                <a:latin typeface="Calibri"/>
                <a:cs typeface="Calibri"/>
              </a:rPr>
              <a:t>n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4" dirty="0">
                <a:latin typeface="Calibri"/>
                <a:cs typeface="Calibri"/>
              </a:rPr>
              <a:t>T</a:t>
            </a:r>
            <a:r>
              <a:rPr sz="2000" b="1" spc="-35" dirty="0">
                <a:latin typeface="Calibri"/>
                <a:cs typeface="Calibri"/>
              </a:rPr>
              <a:t>oo</a:t>
            </a:r>
            <a:r>
              <a:rPr sz="2000" b="1" spc="-40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1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Used</a:t>
            </a:r>
            <a:endParaRPr sz="2000" dirty="0">
              <a:latin typeface="Calibri"/>
              <a:cs typeface="Calibri"/>
            </a:endParaRPr>
          </a:p>
          <a:p>
            <a:pPr marL="327025" indent="-172720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Spring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Tool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Suite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(STS)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lang="en-US" sz="1200" spc="-5" dirty="0" smtClean="0">
                <a:latin typeface="Verdana"/>
                <a:cs typeface="Verdana"/>
              </a:rPr>
              <a:t>4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MySQL</a:t>
            </a:r>
            <a:r>
              <a:rPr sz="1200" spc="-10" dirty="0">
                <a:latin typeface="Verdana"/>
                <a:cs typeface="Verdana"/>
              </a:rPr>
              <a:t> Workbench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8.0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CE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Axure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RP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10</a:t>
            </a: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Project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Libre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lang="en-US" sz="1200" spc="-5" dirty="0" smtClean="0">
                <a:latin typeface="Verdana"/>
                <a:cs typeface="Verdana"/>
              </a:rPr>
              <a:t>Draw.io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Microsoft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Word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Microsot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PowerPoint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Microsoft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Excel</a:t>
            </a:r>
            <a:endParaRPr sz="1200" dirty="0">
              <a:latin typeface="Verdana"/>
              <a:cs typeface="Verdana"/>
            </a:endParaRPr>
          </a:p>
          <a:p>
            <a:pPr marL="327025" indent="-172720">
              <a:lnSpc>
                <a:spcPct val="100000"/>
              </a:lnSpc>
              <a:buFont typeface="Arial MT"/>
              <a:buChar char="•"/>
              <a:tabLst>
                <a:tab pos="327660" algn="l"/>
              </a:tabLst>
            </a:pPr>
            <a:r>
              <a:rPr sz="1200" spc="-5" dirty="0">
                <a:latin typeface="Verdana"/>
                <a:cs typeface="Verdana"/>
              </a:rPr>
              <a:t>Google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Form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 dirty="0">
              <a:latin typeface="Verdana"/>
              <a:cs typeface="Verdana"/>
            </a:endParaRPr>
          </a:p>
          <a:p>
            <a:pPr marL="315595" indent="-287655">
              <a:lnSpc>
                <a:spcPct val="100000"/>
              </a:lnSpc>
              <a:buFont typeface="Wingdings"/>
              <a:buChar char=""/>
              <a:tabLst>
                <a:tab pos="316230" algn="l"/>
              </a:tabLst>
            </a:pPr>
            <a:r>
              <a:rPr sz="2000" b="1" spc="-5" dirty="0">
                <a:latin typeface="Calibri"/>
                <a:cs typeface="Calibri"/>
              </a:rPr>
              <a:t>List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references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"/>
            </a:pPr>
            <a:endParaRPr sz="1700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81305" algn="l"/>
              </a:tabLst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https://dist.springsource.com/release/STS/index.html</a:t>
            </a:r>
            <a:endParaRPr sz="1400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Font typeface="Arial MT"/>
              <a:buChar char="•"/>
              <a:tabLst>
                <a:tab pos="281305" algn="l"/>
              </a:tabLst>
            </a:pPr>
            <a:r>
              <a:rPr sz="1400" u="sng" spc="-10" dirty="0">
                <a:latin typeface="Calibri"/>
                <a:cs typeface="Calibri"/>
              </a:rPr>
              <a:t>https://dev.mysql.com/downloads/workbench/</a:t>
            </a:r>
            <a:endParaRPr sz="1400" u="sng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81305" algn="l"/>
              </a:tabLst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https://www.axure.com/download</a:t>
            </a:r>
            <a:endParaRPr sz="1400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81305" algn="l"/>
              </a:tabLst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https://sourceforge.net/projects/projectlibre/</a:t>
            </a:r>
            <a:endParaRPr sz="1400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81305" algn="l"/>
              </a:tabLst>
            </a:pPr>
            <a:r>
              <a:rPr sz="1400" u="sng" spc="-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Login.png</a:t>
            </a:r>
            <a:r>
              <a:rPr sz="1400" u="sng" spc="-3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14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diagrams.net</a:t>
            </a:r>
            <a:endParaRPr sz="1400" dirty="0">
              <a:latin typeface="Calibri"/>
              <a:cs typeface="Calibri"/>
            </a:endParaRPr>
          </a:p>
          <a:p>
            <a:pPr marL="280670" lvl="1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81305" algn="l"/>
              </a:tabLst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https://docs.google.com/forms/d/1x4p8mLV4o_wsV2lJxxJyfpIl3I46ZLSm6fTS6321cao/edi</a:t>
            </a:r>
            <a:endParaRPr sz="1400" dirty="0">
              <a:latin typeface="Calibri"/>
              <a:cs typeface="Calibri"/>
            </a:endParaRPr>
          </a:p>
          <a:p>
            <a:pPr marL="280670">
              <a:lnSpc>
                <a:spcPct val="100000"/>
              </a:lnSpc>
            </a:pP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t?pli=1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029" y="1197609"/>
            <a:ext cx="2700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190" dirty="0">
                <a:latin typeface="Calibri"/>
                <a:cs typeface="Calibri"/>
              </a:rPr>
              <a:t>T</a:t>
            </a:r>
            <a:r>
              <a:rPr sz="2000" b="1" spc="-25" dirty="0">
                <a:latin typeface="Calibri"/>
                <a:cs typeface="Calibri"/>
              </a:rPr>
              <a:t>ool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Pl</a:t>
            </a:r>
            <a:r>
              <a:rPr sz="2000" b="1" spc="-55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60" dirty="0">
                <a:latin typeface="Calibri"/>
                <a:cs typeface="Calibri"/>
              </a:rPr>
              <a:t>f</a:t>
            </a:r>
            <a:r>
              <a:rPr sz="2000" b="1" spc="-25" dirty="0">
                <a:latin typeface="Calibri"/>
                <a:cs typeface="Calibri"/>
              </a:rPr>
              <a:t>o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U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2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289" y="1525269"/>
            <a:ext cx="8643620" cy="5073650"/>
          </a:xfrm>
          <a:custGeom>
            <a:avLst/>
            <a:gdLst/>
            <a:ahLst/>
            <a:cxnLst/>
            <a:rect l="l" t="t" r="r" b="b"/>
            <a:pathLst>
              <a:path w="8643620" h="5073650">
                <a:moveTo>
                  <a:pt x="4321860" y="0"/>
                </a:moveTo>
                <a:lnTo>
                  <a:pt x="4321860" y="5073167"/>
                </a:lnTo>
              </a:path>
              <a:path w="8643620" h="5073650">
                <a:moveTo>
                  <a:pt x="0" y="2536571"/>
                </a:moveTo>
                <a:lnTo>
                  <a:pt x="8643543" y="2536571"/>
                </a:lnTo>
              </a:path>
              <a:path w="8643620" h="5073650">
                <a:moveTo>
                  <a:pt x="6350" y="0"/>
                </a:moveTo>
                <a:lnTo>
                  <a:pt x="6350" y="5073167"/>
                </a:lnTo>
              </a:path>
              <a:path w="8643620" h="5073650">
                <a:moveTo>
                  <a:pt x="8637193" y="0"/>
                </a:moveTo>
                <a:lnTo>
                  <a:pt x="8637193" y="5073167"/>
                </a:lnTo>
              </a:path>
              <a:path w="8643620" h="5073650">
                <a:moveTo>
                  <a:pt x="0" y="6350"/>
                </a:moveTo>
                <a:lnTo>
                  <a:pt x="8643543" y="6350"/>
                </a:lnTo>
              </a:path>
              <a:path w="8643620" h="5073650">
                <a:moveTo>
                  <a:pt x="0" y="5066817"/>
                </a:moveTo>
                <a:lnTo>
                  <a:pt x="8643543" y="506681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582" y="1549653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u="heavy" dirty="0" err="1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Figma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81525" y="1549653"/>
            <a:ext cx="1198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18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Libre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065" y="4162687"/>
            <a:ext cx="1176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Diagram.net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123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spc="-195" dirty="0"/>
              <a:t> </a:t>
            </a:r>
            <a:r>
              <a:rPr spc="-65" dirty="0"/>
              <a:t>Tools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9082" y="1904129"/>
            <a:ext cx="3854196" cy="20711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622" y="4573989"/>
            <a:ext cx="4133088" cy="2031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2719" y="653795"/>
            <a:ext cx="2142744" cy="214274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8185" y="4129066"/>
            <a:ext cx="560831" cy="559307"/>
          </a:xfrm>
          <a:prstGeom prst="rect">
            <a:avLst/>
          </a:prstGeom>
        </p:spPr>
      </p:pic>
      <p:sp>
        <p:nvSpPr>
          <p:cNvPr id="27" name="object 9"/>
          <p:cNvSpPr txBox="1"/>
          <p:nvPr/>
        </p:nvSpPr>
        <p:spPr>
          <a:xfrm>
            <a:off x="4670831" y="4119888"/>
            <a:ext cx="211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Microsoft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Power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Point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b="5555"/>
          <a:stretch/>
        </p:blipFill>
        <p:spPr>
          <a:xfrm>
            <a:off x="4740909" y="4564251"/>
            <a:ext cx="3733800" cy="1983581"/>
          </a:xfrm>
          <a:prstGeom prst="rect">
            <a:avLst/>
          </a:prstGeom>
        </p:spPr>
      </p:pic>
      <p:pic>
        <p:nvPicPr>
          <p:cNvPr id="22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9606" y="4131319"/>
            <a:ext cx="717803" cy="667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14445" b="5556"/>
          <a:stretch/>
        </p:blipFill>
        <p:spPr>
          <a:xfrm>
            <a:off x="359957" y="2007364"/>
            <a:ext cx="4076429" cy="18343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029" y="1197609"/>
            <a:ext cx="2700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190" dirty="0">
                <a:latin typeface="Calibri"/>
                <a:cs typeface="Calibri"/>
              </a:rPr>
              <a:t>T</a:t>
            </a:r>
            <a:r>
              <a:rPr sz="2000" b="1" spc="-25" dirty="0">
                <a:latin typeface="Calibri"/>
                <a:cs typeface="Calibri"/>
              </a:rPr>
              <a:t>ool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Pl</a:t>
            </a:r>
            <a:r>
              <a:rPr sz="2000" b="1" spc="-55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60" dirty="0">
                <a:latin typeface="Calibri"/>
                <a:cs typeface="Calibri"/>
              </a:rPr>
              <a:t>f</a:t>
            </a:r>
            <a:r>
              <a:rPr sz="2000" b="1" spc="-25" dirty="0">
                <a:latin typeface="Calibri"/>
                <a:cs typeface="Calibri"/>
              </a:rPr>
              <a:t>o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U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2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289" y="1525269"/>
            <a:ext cx="8643620" cy="5073650"/>
          </a:xfrm>
          <a:custGeom>
            <a:avLst/>
            <a:gdLst/>
            <a:ahLst/>
            <a:cxnLst/>
            <a:rect l="l" t="t" r="r" b="b"/>
            <a:pathLst>
              <a:path w="8643620" h="5073650">
                <a:moveTo>
                  <a:pt x="4321860" y="0"/>
                </a:moveTo>
                <a:lnTo>
                  <a:pt x="4321860" y="5073167"/>
                </a:lnTo>
              </a:path>
              <a:path w="8643620" h="5073650">
                <a:moveTo>
                  <a:pt x="0" y="2536571"/>
                </a:moveTo>
                <a:lnTo>
                  <a:pt x="8643543" y="2536571"/>
                </a:lnTo>
              </a:path>
              <a:path w="8643620" h="5073650">
                <a:moveTo>
                  <a:pt x="6350" y="0"/>
                </a:moveTo>
                <a:lnTo>
                  <a:pt x="6350" y="5073167"/>
                </a:lnTo>
              </a:path>
              <a:path w="8643620" h="5073650">
                <a:moveTo>
                  <a:pt x="8637193" y="0"/>
                </a:moveTo>
                <a:lnTo>
                  <a:pt x="8637193" y="5073167"/>
                </a:lnTo>
              </a:path>
              <a:path w="8643620" h="5073650">
                <a:moveTo>
                  <a:pt x="0" y="6350"/>
                </a:moveTo>
                <a:lnTo>
                  <a:pt x="8643543" y="6350"/>
                </a:lnTo>
              </a:path>
              <a:path w="8643620" h="5073650">
                <a:moveTo>
                  <a:pt x="0" y="5066817"/>
                </a:moveTo>
                <a:lnTo>
                  <a:pt x="8643543" y="506681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582" y="1549653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Microsoft</a:t>
            </a:r>
            <a:r>
              <a:rPr sz="1800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57332" y="1495909"/>
            <a:ext cx="1450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Microsoft</a:t>
            </a:r>
            <a:r>
              <a:rPr sz="1800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Excel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690" y="4079411"/>
            <a:ext cx="1226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Google</a:t>
            </a:r>
            <a:r>
              <a:rPr sz="18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9973" y="1901774"/>
            <a:ext cx="3863340" cy="20756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0250" y="1445159"/>
            <a:ext cx="893063" cy="893063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123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spc="-195" dirty="0"/>
              <a:t> </a:t>
            </a:r>
            <a:r>
              <a:rPr spc="-65" dirty="0"/>
              <a:t>Tools</a:t>
            </a:r>
          </a:p>
        </p:txBody>
      </p:sp>
      <p:grpSp>
        <p:nvGrpSpPr>
          <p:cNvPr id="27" name="object 13"/>
          <p:cNvGrpSpPr/>
          <p:nvPr/>
        </p:nvGrpSpPr>
        <p:grpSpPr>
          <a:xfrm>
            <a:off x="4676027" y="4400028"/>
            <a:ext cx="4032250" cy="2175510"/>
            <a:chOff x="4585271" y="1823783"/>
            <a:chExt cx="4032250" cy="2175510"/>
          </a:xfrm>
        </p:grpSpPr>
        <p:pic>
          <p:nvPicPr>
            <p:cNvPr id="28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4860" y="1833371"/>
              <a:ext cx="4012691" cy="2156460"/>
            </a:xfrm>
            <a:prstGeom prst="rect">
              <a:avLst/>
            </a:prstGeom>
          </p:spPr>
        </p:pic>
        <p:sp>
          <p:nvSpPr>
            <p:cNvPr id="29" name="object 15"/>
            <p:cNvSpPr/>
            <p:nvPr/>
          </p:nvSpPr>
          <p:spPr>
            <a:xfrm>
              <a:off x="4590034" y="1828545"/>
              <a:ext cx="4022725" cy="2165985"/>
            </a:xfrm>
            <a:custGeom>
              <a:avLst/>
              <a:gdLst/>
              <a:ahLst/>
              <a:cxnLst/>
              <a:rect l="l" t="t" r="r" b="b"/>
              <a:pathLst>
                <a:path w="4022725" h="2165985">
                  <a:moveTo>
                    <a:pt x="0" y="2165985"/>
                  </a:moveTo>
                  <a:lnTo>
                    <a:pt x="4022216" y="2165985"/>
                  </a:lnTo>
                  <a:lnTo>
                    <a:pt x="4022216" y="0"/>
                  </a:lnTo>
                  <a:lnTo>
                    <a:pt x="0" y="0"/>
                  </a:lnTo>
                  <a:lnTo>
                    <a:pt x="0" y="216598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2244" y="4057572"/>
            <a:ext cx="1895855" cy="9494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549291" y="4017428"/>
            <a:ext cx="1971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">
              <a:lnSpc>
                <a:spcPct val="100000"/>
              </a:lnSpc>
              <a:spcBef>
                <a:spcPts val="240"/>
              </a:spcBef>
            </a:pPr>
            <a:r>
              <a:rPr lang="en-US" u="heavy" dirty="0">
                <a:uFill>
                  <a:solidFill>
                    <a:srgbClr val="000000"/>
                  </a:solidFill>
                </a:uFill>
                <a:cs typeface="Calibri"/>
              </a:rPr>
              <a:t>MySQL</a:t>
            </a:r>
            <a:r>
              <a:rPr lang="en-US" u="heavy" spc="-35" dirty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Workbench</a:t>
            </a:r>
            <a:endParaRPr lang="en-US" dirty="0"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t="14445" r="833" b="6296"/>
          <a:stretch/>
        </p:blipFill>
        <p:spPr>
          <a:xfrm>
            <a:off x="390277" y="4533265"/>
            <a:ext cx="3747063" cy="1684604"/>
          </a:xfrm>
          <a:prstGeom prst="rect">
            <a:avLst/>
          </a:prstGeom>
        </p:spPr>
      </p:pic>
      <p:pic>
        <p:nvPicPr>
          <p:cNvPr id="32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40138" y="4071496"/>
            <a:ext cx="900683" cy="900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b="5555"/>
          <a:stretch/>
        </p:blipFill>
        <p:spPr>
          <a:xfrm>
            <a:off x="336691" y="1891966"/>
            <a:ext cx="3800650" cy="2019095"/>
          </a:xfrm>
          <a:prstGeom prst="rect">
            <a:avLst/>
          </a:prstGeom>
        </p:spPr>
      </p:pic>
      <p:pic>
        <p:nvPicPr>
          <p:cNvPr id="33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06928" y="1523210"/>
            <a:ext cx="7498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123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</a:t>
            </a:r>
            <a:r>
              <a:rPr spc="-5" dirty="0"/>
              <a:t>.</a:t>
            </a:r>
            <a:r>
              <a:rPr spc="-130" dirty="0"/>
              <a:t> </a:t>
            </a:r>
            <a:r>
              <a:rPr spc="-85" dirty="0"/>
              <a:t>T</a:t>
            </a:r>
            <a:r>
              <a:rPr spc="-75" dirty="0"/>
              <a:t>ool</a:t>
            </a:r>
            <a:r>
              <a:rPr spc="-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97609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197609"/>
            <a:ext cx="2700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190" dirty="0">
                <a:latin typeface="Calibri"/>
                <a:cs typeface="Calibri"/>
              </a:rPr>
              <a:t>T</a:t>
            </a:r>
            <a:r>
              <a:rPr sz="2000" b="1" spc="-25" dirty="0">
                <a:latin typeface="Calibri"/>
                <a:cs typeface="Calibri"/>
              </a:rPr>
              <a:t>ool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Pl</a:t>
            </a:r>
            <a:r>
              <a:rPr sz="2000" b="1" spc="-55" dirty="0">
                <a:latin typeface="Calibri"/>
                <a:cs typeface="Calibri"/>
              </a:rPr>
              <a:t>a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spc="-60" dirty="0">
                <a:latin typeface="Calibri"/>
                <a:cs typeface="Calibri"/>
              </a:rPr>
              <a:t>f</a:t>
            </a:r>
            <a:r>
              <a:rPr sz="2000" b="1" spc="-25" dirty="0">
                <a:latin typeface="Calibri"/>
                <a:cs typeface="Calibri"/>
              </a:rPr>
              <a:t>o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dirty="0">
                <a:latin typeface="Calibri"/>
                <a:cs typeface="Calibri"/>
              </a:rPr>
              <a:t>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U</a:t>
            </a:r>
            <a:r>
              <a:rPr sz="2000" b="1" spc="-20" dirty="0">
                <a:latin typeface="Calibri"/>
                <a:cs typeface="Calibri"/>
              </a:rPr>
              <a:t>s</a:t>
            </a:r>
            <a:r>
              <a:rPr sz="2000" b="1" spc="-2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80289" y="1525269"/>
          <a:ext cx="8629648" cy="3040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7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03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STS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9" y="2057400"/>
            <a:ext cx="4231415" cy="23790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9480" y="1546860"/>
            <a:ext cx="786384" cy="8244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501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6.</a:t>
            </a:r>
            <a:r>
              <a:rPr spc="-25" dirty="0"/>
              <a:t> </a:t>
            </a:r>
            <a:r>
              <a:rPr spc="-5" dirty="0"/>
              <a:t>Research</a:t>
            </a:r>
            <a:r>
              <a:rPr spc="-30" dirty="0"/>
              <a:t> </a:t>
            </a:r>
            <a:r>
              <a:rPr spc="-5" dirty="0"/>
              <a:t>Proposal</a:t>
            </a:r>
            <a:r>
              <a:rPr spc="-30" dirty="0"/>
              <a:t> </a:t>
            </a:r>
            <a:r>
              <a:rPr spc="-5" dirty="0"/>
              <a:t>Template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7592" cy="5611136"/>
            <a:chOff x="70103" y="1187424"/>
            <a:chExt cx="8927592" cy="561113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07043" y="628599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13962" t="17026" r="15307" b="8512"/>
          <a:stretch/>
        </p:blipFill>
        <p:spPr bwMode="auto">
          <a:xfrm>
            <a:off x="1304289" y="1828800"/>
            <a:ext cx="6459220" cy="3825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501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6.</a:t>
            </a:r>
            <a:r>
              <a:rPr spc="-25" dirty="0"/>
              <a:t> </a:t>
            </a:r>
            <a:r>
              <a:rPr spc="-5" dirty="0"/>
              <a:t>Research</a:t>
            </a:r>
            <a:r>
              <a:rPr spc="-30" dirty="0"/>
              <a:t> </a:t>
            </a:r>
            <a:r>
              <a:rPr spc="-5" dirty="0"/>
              <a:t>Proposal</a:t>
            </a:r>
            <a:r>
              <a:rPr spc="-30" dirty="0"/>
              <a:t> </a:t>
            </a:r>
            <a:r>
              <a:rPr spc="-5" dirty="0"/>
              <a:t>Template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7592" cy="5611136"/>
            <a:chOff x="70103" y="1187424"/>
            <a:chExt cx="8927592" cy="561113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/>
          <p:cNvPicPr/>
          <p:nvPr/>
        </p:nvPicPr>
        <p:blipFill rotWithShape="1">
          <a:blip r:embed="rId3"/>
          <a:srcRect l="14076" t="17231" r="15192" b="8102"/>
          <a:stretch/>
        </p:blipFill>
        <p:spPr bwMode="auto">
          <a:xfrm>
            <a:off x="1371600" y="1905000"/>
            <a:ext cx="6461760" cy="3836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501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6.</a:t>
            </a:r>
            <a:r>
              <a:rPr spc="-25" dirty="0"/>
              <a:t> </a:t>
            </a:r>
            <a:r>
              <a:rPr spc="-5" dirty="0"/>
              <a:t>Research</a:t>
            </a:r>
            <a:r>
              <a:rPr spc="-30" dirty="0"/>
              <a:t> </a:t>
            </a:r>
            <a:r>
              <a:rPr spc="-5" dirty="0"/>
              <a:t>Proposal</a:t>
            </a:r>
            <a:r>
              <a:rPr spc="-30" dirty="0"/>
              <a:t> </a:t>
            </a:r>
            <a:r>
              <a:rPr spc="-5" dirty="0"/>
              <a:t>Template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7592" cy="5611136"/>
            <a:chOff x="70103" y="1187424"/>
            <a:chExt cx="8927592" cy="561113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/>
          <p:cNvPicPr/>
          <p:nvPr/>
        </p:nvPicPr>
        <p:blipFill rotWithShape="1">
          <a:blip r:embed="rId3"/>
          <a:srcRect l="14076" t="17027" r="15423" b="7897"/>
          <a:stretch/>
        </p:blipFill>
        <p:spPr bwMode="auto">
          <a:xfrm>
            <a:off x="1310639" y="1828800"/>
            <a:ext cx="6446520" cy="3861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272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spc="-50" dirty="0"/>
              <a:t> </a:t>
            </a:r>
            <a:r>
              <a:rPr spc="-5" dirty="0"/>
              <a:t>Project</a:t>
            </a:r>
            <a:r>
              <a:rPr spc="-8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148" y="1246861"/>
            <a:ext cx="8929370" cy="5611495"/>
            <a:chOff x="41148" y="1246861"/>
            <a:chExt cx="892937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1246861"/>
              <a:ext cx="8929116" cy="5611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48" y="1255776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361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7361" y="5545582"/>
                  </a:lnTo>
                  <a:lnTo>
                    <a:pt x="88573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547" y="1227531"/>
            <a:ext cx="1711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Flowchart:</a:t>
            </a:r>
            <a:endParaRPr sz="18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5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Admin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248" y="1255775"/>
            <a:ext cx="8857615" cy="5546090"/>
          </a:xfrm>
          <a:custGeom>
            <a:avLst/>
            <a:gdLst/>
            <a:ahLst/>
            <a:cxnLst/>
            <a:rect l="l" t="t" r="r" b="b"/>
            <a:pathLst>
              <a:path w="8857615" h="5546090">
                <a:moveTo>
                  <a:pt x="0" y="5545582"/>
                </a:moveTo>
                <a:lnTo>
                  <a:pt x="8857361" y="5545582"/>
                </a:lnTo>
                <a:lnTo>
                  <a:pt x="8857361" y="0"/>
                </a:lnTo>
                <a:lnTo>
                  <a:pt x="0" y="0"/>
                </a:lnTo>
                <a:lnTo>
                  <a:pt x="0" y="55455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15.png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57400" y="1827606"/>
            <a:ext cx="5121275" cy="42280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2853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Document</a:t>
            </a:r>
            <a:r>
              <a:rPr spc="-25" dirty="0"/>
              <a:t> </a:t>
            </a:r>
            <a:r>
              <a:rPr spc="-5" dirty="0"/>
              <a:t>History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0337" y="1154175"/>
          <a:ext cx="8641079" cy="1577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73990" marR="165735" indent="22860">
                        <a:lnSpc>
                          <a:spcPct val="1006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 </a:t>
                      </a:r>
                      <a:r>
                        <a:rPr sz="1600" b="1" spc="-3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Effective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release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2258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Summary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Included</a:t>
                      </a:r>
                      <a:r>
                        <a:rPr sz="160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Changes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Author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806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575" baseline="26455" dirty="0">
                          <a:latin typeface="Calibri"/>
                          <a:cs typeface="Calibri"/>
                        </a:rPr>
                        <a:t>th</a:t>
                      </a:r>
                      <a:r>
                        <a:rPr sz="1575" spc="172" baseline="26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August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2021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Edition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Student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Name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272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spc="-50" dirty="0"/>
              <a:t> </a:t>
            </a:r>
            <a:r>
              <a:rPr spc="-5" dirty="0"/>
              <a:t>Project</a:t>
            </a:r>
            <a:r>
              <a:rPr spc="-8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148" y="1246861"/>
            <a:ext cx="8929370" cy="5611495"/>
            <a:chOff x="41148" y="1246861"/>
            <a:chExt cx="892937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1246861"/>
              <a:ext cx="8929116" cy="5611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48" y="1255776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361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7361" y="5545582"/>
                  </a:lnTo>
                  <a:lnTo>
                    <a:pt x="88573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547" y="1227531"/>
            <a:ext cx="1711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Flowchart: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04" y="1502409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7113" y="1502409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Registration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248" y="1255775"/>
            <a:ext cx="8857615" cy="5546090"/>
          </a:xfrm>
          <a:custGeom>
            <a:avLst/>
            <a:gdLst/>
            <a:ahLst/>
            <a:cxnLst/>
            <a:rect l="l" t="t" r="r" b="b"/>
            <a:pathLst>
              <a:path w="8857615" h="5546090">
                <a:moveTo>
                  <a:pt x="0" y="5545582"/>
                </a:moveTo>
                <a:lnTo>
                  <a:pt x="8857361" y="5545582"/>
                </a:lnTo>
                <a:lnTo>
                  <a:pt x="8857361" y="0"/>
                </a:lnTo>
                <a:lnTo>
                  <a:pt x="0" y="0"/>
                </a:lnTo>
                <a:lnTo>
                  <a:pt x="0" y="55455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16.png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689" y="2297460"/>
            <a:ext cx="1522730" cy="4059873"/>
          </a:xfrm>
          <a:prstGeom prst="rect">
            <a:avLst/>
          </a:prstGeom>
        </p:spPr>
      </p:pic>
      <p:pic>
        <p:nvPicPr>
          <p:cNvPr id="14" name="image17.png"/>
          <p:cNvPicPr/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9200" y="2310160"/>
            <a:ext cx="2506472" cy="38787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272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spc="-50" dirty="0"/>
              <a:t> </a:t>
            </a:r>
            <a:r>
              <a:rPr spc="-5" dirty="0"/>
              <a:t>Project</a:t>
            </a:r>
            <a:r>
              <a:rPr spc="-8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148" y="1246861"/>
            <a:ext cx="8929370" cy="5611495"/>
            <a:chOff x="41148" y="1246861"/>
            <a:chExt cx="892937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1246861"/>
              <a:ext cx="8929116" cy="5611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48" y="1255776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361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7361" y="5545582"/>
                  </a:lnTo>
                  <a:lnTo>
                    <a:pt x="88573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547" y="1227531"/>
            <a:ext cx="1711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Flowchart: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520" y="1502409"/>
            <a:ext cx="455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0964" y="1502409"/>
            <a:ext cx="1569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Search</a:t>
            </a:r>
            <a:r>
              <a:rPr sz="1800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248" y="1255775"/>
            <a:ext cx="8857615" cy="5546090"/>
          </a:xfrm>
          <a:custGeom>
            <a:avLst/>
            <a:gdLst/>
            <a:ahLst/>
            <a:cxnLst/>
            <a:rect l="l" t="t" r="r" b="b"/>
            <a:pathLst>
              <a:path w="8857615" h="5546090">
                <a:moveTo>
                  <a:pt x="0" y="5545582"/>
                </a:moveTo>
                <a:lnTo>
                  <a:pt x="8857361" y="5545582"/>
                </a:lnTo>
                <a:lnTo>
                  <a:pt x="8857361" y="0"/>
                </a:lnTo>
                <a:lnTo>
                  <a:pt x="0" y="0"/>
                </a:lnTo>
                <a:lnTo>
                  <a:pt x="0" y="55455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18.png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400" y="2140647"/>
            <a:ext cx="3192273" cy="4322700"/>
          </a:xfrm>
          <a:prstGeom prst="rect">
            <a:avLst/>
          </a:prstGeom>
        </p:spPr>
      </p:pic>
      <p:pic>
        <p:nvPicPr>
          <p:cNvPr id="14" name="image20.png"/>
          <p:cNvPicPr/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4166" y="2177390"/>
            <a:ext cx="1307783" cy="40643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272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spc="-50" dirty="0"/>
              <a:t> </a:t>
            </a:r>
            <a:r>
              <a:rPr spc="-5" dirty="0"/>
              <a:t>Project</a:t>
            </a:r>
            <a:r>
              <a:rPr spc="-80" dirty="0"/>
              <a:t> </a:t>
            </a:r>
            <a:r>
              <a:rPr spc="-5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148" y="1246861"/>
            <a:ext cx="8929370" cy="5611495"/>
            <a:chOff x="41148" y="1246861"/>
            <a:chExt cx="892937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1246861"/>
              <a:ext cx="8929116" cy="56111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48" y="1255776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361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7361" y="5545582"/>
                  </a:lnTo>
                  <a:lnTo>
                    <a:pt x="88573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547" y="1227531"/>
            <a:ext cx="1711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Flowchart: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04" y="1502409"/>
            <a:ext cx="717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ar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7633" y="1502409"/>
            <a:ext cx="129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Post</a:t>
            </a:r>
            <a:r>
              <a:rPr sz="18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248" y="1255775"/>
            <a:ext cx="8857615" cy="5546090"/>
          </a:xfrm>
          <a:custGeom>
            <a:avLst/>
            <a:gdLst/>
            <a:ahLst/>
            <a:cxnLst/>
            <a:rect l="l" t="t" r="r" b="b"/>
            <a:pathLst>
              <a:path w="8857615" h="5546090">
                <a:moveTo>
                  <a:pt x="0" y="5545582"/>
                </a:moveTo>
                <a:lnTo>
                  <a:pt x="8857361" y="5545582"/>
                </a:lnTo>
                <a:lnTo>
                  <a:pt x="8857361" y="0"/>
                </a:lnTo>
                <a:lnTo>
                  <a:pt x="0" y="0"/>
                </a:lnTo>
                <a:lnTo>
                  <a:pt x="0" y="554558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19.png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479" y="2139290"/>
            <a:ext cx="3097848" cy="3854450"/>
          </a:xfrm>
          <a:prstGeom prst="rect">
            <a:avLst/>
          </a:prstGeom>
        </p:spPr>
      </p:pic>
      <p:pic>
        <p:nvPicPr>
          <p:cNvPr id="14" name="image21.png"/>
          <p:cNvPicPr/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0" y="2048762"/>
            <a:ext cx="1269048" cy="43672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453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8.</a:t>
            </a:r>
            <a:r>
              <a:rPr spc="-30" dirty="0"/>
              <a:t> </a:t>
            </a:r>
            <a:r>
              <a:rPr spc="-5" dirty="0"/>
              <a:t>Project</a:t>
            </a:r>
            <a:r>
              <a:rPr spc="-50" dirty="0"/>
              <a:t> </a:t>
            </a:r>
            <a:r>
              <a:rPr spc="-5" dirty="0"/>
              <a:t>Gantt</a:t>
            </a:r>
            <a:r>
              <a:rPr spc="-45" dirty="0"/>
              <a:t> </a:t>
            </a:r>
            <a:r>
              <a:rPr spc="-5" dirty="0"/>
              <a:t>Chart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7592" cy="5611136"/>
            <a:chOff x="70103" y="1187424"/>
            <a:chExt cx="8927592" cy="561113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3952653" cy="399544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69" y="1752599"/>
            <a:ext cx="2451735" cy="39855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7592" cy="5611136"/>
            <a:chOff x="70103" y="1187424"/>
            <a:chExt cx="8927592" cy="561113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6029" y="1124198"/>
            <a:ext cx="4290060" cy="74485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80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Screen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Shots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20" dirty="0">
                <a:latin typeface="Calibri"/>
                <a:cs typeface="Calibri"/>
              </a:rPr>
              <a:t> Evidences:</a:t>
            </a:r>
            <a:r>
              <a:rPr sz="2000" b="1" spc="41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website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results</a:t>
            </a:r>
            <a:endParaRPr sz="140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52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Landing</a:t>
            </a:r>
            <a:r>
              <a:rPr sz="18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00" y="1600200"/>
            <a:ext cx="2641777" cy="49448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9.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Execution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37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About</a:t>
            </a:r>
            <a:r>
              <a:rPr sz="1800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</a:t>
            </a:r>
            <a:r>
              <a:rPr sz="1800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39" y="1599190"/>
            <a:ext cx="5975340" cy="47403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9.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8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Execution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525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Contact</a:t>
            </a:r>
            <a:r>
              <a:rPr sz="1800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</a:t>
            </a:r>
            <a:r>
              <a:rPr sz="18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85" y="1442974"/>
            <a:ext cx="4540828" cy="49130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247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</a:t>
            </a:r>
            <a:r>
              <a:rPr sz="1800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5896829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6418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Order</a:t>
            </a:r>
            <a:r>
              <a:rPr sz="18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</a:t>
            </a:r>
            <a:r>
              <a:rPr lang="en-US" sz="1800" u="heavy" spc="-10" dirty="0" smtClean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/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4585" y="1300480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Order</a:t>
            </a:r>
            <a:r>
              <a:rPr sz="1800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List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39" y="1704340"/>
            <a:ext cx="6052752" cy="47425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945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Registration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89608"/>
            <a:ext cx="6437202" cy="4733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02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</a:t>
            </a:r>
            <a:r>
              <a:rPr spc="-40" dirty="0"/>
              <a:t> </a:t>
            </a:r>
            <a:r>
              <a:rPr dirty="0"/>
              <a:t>Project</a:t>
            </a:r>
            <a:r>
              <a:rPr spc="-70" dirty="0"/>
              <a:t> </a:t>
            </a:r>
            <a:r>
              <a:rPr spc="-5" dirty="0"/>
              <a:t>Definition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007" y="1252957"/>
            <a:ext cx="8928100" cy="5605145"/>
            <a:chOff x="64007" y="1252957"/>
            <a:chExt cx="8928100" cy="5605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1252957"/>
              <a:ext cx="8927592" cy="56050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07" y="1261872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8857107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7107" y="5545582"/>
                  </a:lnTo>
                  <a:lnTo>
                    <a:pt x="8857107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1261872"/>
              <a:ext cx="8857615" cy="5546090"/>
            </a:xfrm>
            <a:custGeom>
              <a:avLst/>
              <a:gdLst/>
              <a:ahLst/>
              <a:cxnLst/>
              <a:rect l="l" t="t" r="r" b="b"/>
              <a:pathLst>
                <a:path w="8857615" h="5546090">
                  <a:moveTo>
                    <a:pt x="0" y="5545582"/>
                  </a:moveTo>
                  <a:lnTo>
                    <a:pt x="8857107" y="5545582"/>
                  </a:lnTo>
                  <a:lnTo>
                    <a:pt x="8857107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092453"/>
            <a:ext cx="8579485" cy="4330673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30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oj</a:t>
            </a:r>
            <a:r>
              <a:rPr sz="2000" b="1" spc="-5" dirty="0">
                <a:latin typeface="Calibri"/>
                <a:cs typeface="Calibri"/>
              </a:rPr>
              <a:t>ec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1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Backg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oun</a:t>
            </a:r>
            <a:r>
              <a:rPr sz="2000" b="1" spc="-10" dirty="0">
                <a:latin typeface="Calibri"/>
                <a:cs typeface="Calibri"/>
              </a:rPr>
              <a:t>d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bri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f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out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</a:t>
            </a:r>
            <a:r>
              <a:rPr sz="2000" b="1" spc="-5" dirty="0">
                <a:latin typeface="Calibri"/>
                <a:cs typeface="Calibri"/>
              </a:rPr>
              <a:t>enar</a:t>
            </a:r>
            <a:r>
              <a:rPr sz="2000" b="1" spc="-20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o</a:t>
            </a:r>
            <a:endParaRPr sz="2000" dirty="0">
              <a:latin typeface="Calibri"/>
              <a:cs typeface="Calibri"/>
            </a:endParaRPr>
          </a:p>
          <a:p>
            <a:pPr marL="116839" marR="5080" algn="just">
              <a:lnSpc>
                <a:spcPct val="100000"/>
              </a:lnSpc>
              <a:spcBef>
                <a:spcPts val="500"/>
              </a:spcBef>
            </a:pPr>
            <a:r>
              <a:rPr lang="en-US" sz="1200" spc="-5" dirty="0">
                <a:latin typeface="Verdana"/>
                <a:cs typeface="Verdana"/>
              </a:rPr>
              <a:t>Jumpstart, a prominent retail chain with 750 nationwide locations, faced challenges in adapting to the new era of remote work post-</a:t>
            </a:r>
            <a:r>
              <a:rPr lang="en-US" sz="1200" spc="-5" dirty="0" err="1">
                <a:latin typeface="Verdana"/>
                <a:cs typeface="Verdana"/>
              </a:rPr>
              <a:t>Covid</a:t>
            </a:r>
            <a:r>
              <a:rPr lang="en-US" sz="1200" spc="-5" dirty="0">
                <a:latin typeface="Verdana"/>
                <a:cs typeface="Verdana"/>
              </a:rPr>
              <a:t> 19. To prioritize customer needs, they reached out to </a:t>
            </a:r>
            <a:r>
              <a:rPr lang="en-US" sz="1200" spc="-5" dirty="0" err="1">
                <a:latin typeface="Verdana"/>
                <a:cs typeface="Verdana"/>
              </a:rPr>
              <a:t>Aceadora</a:t>
            </a:r>
            <a:r>
              <a:rPr lang="en-US" sz="1200" spc="-5" dirty="0">
                <a:latin typeface="Verdana"/>
                <a:cs typeface="Verdana"/>
              </a:rPr>
              <a:t> Tech for a solution. The tech team created a corresponding e-commerce website for Jumpstart, focusing on project planning, research, design, and implementation. The website caters to men, women, and children, offering essential clothing items. It provides a user-friendly platform for online shopping, allowing users and administrators to easily manage product details, carts, checkout, and orders</a:t>
            </a:r>
            <a:r>
              <a:rPr lang="en-US" sz="1200" spc="-5" dirty="0" smtClean="0">
                <a:latin typeface="Verdana"/>
                <a:cs typeface="Verdana"/>
              </a:rPr>
              <a:t>.</a:t>
            </a:r>
          </a:p>
          <a:p>
            <a:pPr marL="116839" marR="5080" algn="just">
              <a:lnSpc>
                <a:spcPct val="100000"/>
              </a:lnSpc>
              <a:spcBef>
                <a:spcPts val="500"/>
              </a:spcBef>
            </a:pPr>
            <a:endParaRPr lang="en-US" sz="1200" spc="-5" dirty="0">
              <a:latin typeface="Verdana"/>
              <a:cs typeface="Verdana"/>
            </a:endParaRPr>
          </a:p>
          <a:p>
            <a:pPr marL="116839" marR="5080" algn="just">
              <a:lnSpc>
                <a:spcPct val="100000"/>
              </a:lnSpc>
              <a:spcBef>
                <a:spcPts val="500"/>
              </a:spcBef>
            </a:pPr>
            <a:endParaRPr sz="1150" dirty="0">
              <a:latin typeface="Verdana"/>
              <a:cs typeface="Verdana"/>
            </a:endParaRPr>
          </a:p>
          <a:p>
            <a:pPr marL="299720" indent="-287655">
              <a:lnSpc>
                <a:spcPct val="100000"/>
              </a:lnSpc>
              <a:buFont typeface="Wingdings"/>
              <a:buChar char=""/>
              <a:tabLst>
                <a:tab pos="300355" algn="l"/>
              </a:tabLst>
            </a:pPr>
            <a:r>
              <a:rPr sz="2000" b="1" spc="-5" dirty="0">
                <a:latin typeface="Calibri"/>
                <a:cs typeface="Calibri"/>
              </a:rPr>
              <a:t>Project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Goal:</a:t>
            </a:r>
            <a:endParaRPr sz="2000" dirty="0">
              <a:latin typeface="Calibri"/>
              <a:cs typeface="Calibri"/>
            </a:endParaRPr>
          </a:p>
          <a:p>
            <a:pPr marL="128905" lvl="1" indent="-54610">
              <a:lnSpc>
                <a:spcPct val="100000"/>
              </a:lnSpc>
              <a:spcBef>
                <a:spcPts val="819"/>
              </a:spcBef>
              <a:buSzPct val="91666"/>
              <a:buFont typeface="Arial MT"/>
              <a:buChar char="•"/>
              <a:tabLst>
                <a:tab pos="129539" algn="l"/>
              </a:tabLst>
            </a:pP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Increasing</a:t>
            </a: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traffic</a:t>
            </a:r>
            <a:r>
              <a:rPr sz="1200" spc="2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from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 social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media.</a:t>
            </a:r>
            <a:endParaRPr sz="1200" dirty="0">
              <a:latin typeface="Verdana"/>
              <a:cs typeface="Verdana"/>
            </a:endParaRPr>
          </a:p>
          <a:p>
            <a:pPr marL="129539" lvl="1" indent="-55244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Creating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More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Compelling</a:t>
            </a:r>
            <a:r>
              <a:rPr sz="1200" spc="-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Content.</a:t>
            </a:r>
            <a:endParaRPr sz="1200" dirty="0">
              <a:latin typeface="Verdana"/>
              <a:cs typeface="Verdana"/>
            </a:endParaRPr>
          </a:p>
          <a:p>
            <a:pPr marL="128905" lvl="1" indent="-54610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29539" algn="l"/>
              </a:tabLst>
            </a:pP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Better</a:t>
            </a:r>
            <a:r>
              <a:rPr sz="1200" spc="-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Use</a:t>
            </a:r>
            <a:r>
              <a:rPr sz="1200" spc="-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of</a:t>
            </a:r>
            <a:r>
              <a:rPr sz="1200" spc="-2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Email</a:t>
            </a:r>
            <a:r>
              <a:rPr sz="1200" spc="-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Marketing.</a:t>
            </a:r>
            <a:endParaRPr sz="1200" dirty="0">
              <a:latin typeface="Verdana"/>
              <a:cs typeface="Verdana"/>
            </a:endParaRPr>
          </a:p>
          <a:p>
            <a:pPr marL="128905" lvl="1" indent="-54610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29539" algn="l"/>
              </a:tabLst>
            </a:pP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Improved</a:t>
            </a:r>
            <a:r>
              <a:rPr sz="1200" spc="-2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Shopping</a:t>
            </a:r>
            <a:r>
              <a:rPr sz="1200" spc="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Cart</a:t>
            </a:r>
            <a:r>
              <a:rPr sz="1200" spc="-1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Abandonment</a:t>
            </a:r>
            <a:r>
              <a:rPr sz="1200" spc="3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Rates.</a:t>
            </a:r>
            <a:endParaRPr sz="1200" dirty="0">
              <a:latin typeface="Verdana"/>
              <a:cs typeface="Verdana"/>
            </a:endParaRPr>
          </a:p>
          <a:p>
            <a:pPr marL="128905" lvl="1" indent="-54610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29539" algn="l"/>
              </a:tabLst>
            </a:pP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Increased</a:t>
            </a:r>
            <a:r>
              <a:rPr sz="1200" spc="-3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Conversion</a:t>
            </a:r>
            <a:r>
              <a:rPr sz="1200" spc="-2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Rates.</a:t>
            </a:r>
            <a:endParaRPr sz="1200" dirty="0">
              <a:latin typeface="Verdana"/>
              <a:cs typeface="Verdana"/>
            </a:endParaRPr>
          </a:p>
          <a:p>
            <a:pPr marL="128905" lvl="1" indent="-54610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29539" algn="l"/>
              </a:tabLst>
            </a:pP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Increased</a:t>
            </a:r>
            <a:r>
              <a:rPr sz="1200" spc="-3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Customer</a:t>
            </a:r>
            <a:r>
              <a:rPr sz="1200" spc="-3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Satisfaction.</a:t>
            </a:r>
            <a:endParaRPr sz="1200" dirty="0">
              <a:latin typeface="Verdana"/>
              <a:cs typeface="Verdana"/>
            </a:endParaRPr>
          </a:p>
          <a:p>
            <a:pPr marL="129539" lvl="1" indent="-55244">
              <a:lnSpc>
                <a:spcPct val="100000"/>
              </a:lnSpc>
              <a:spcBef>
                <a:spcPts val="720"/>
              </a:spcBef>
              <a:buSzPct val="91666"/>
              <a:buFont typeface="Arial MT"/>
              <a:buChar char="•"/>
              <a:tabLst>
                <a:tab pos="130175" algn="l"/>
              </a:tabLst>
            </a:pP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Improved</a:t>
            </a:r>
            <a:r>
              <a:rPr sz="120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1F2023"/>
                </a:solidFill>
                <a:latin typeface="Verdana"/>
                <a:cs typeface="Verdana"/>
              </a:rPr>
              <a:t>Retention/Loyalty</a:t>
            </a:r>
            <a:r>
              <a:rPr sz="1200" spc="20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Among</a:t>
            </a:r>
            <a:r>
              <a:rPr sz="1200" spc="5" dirty="0">
                <a:solidFill>
                  <a:srgbClr val="1F2023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1F2023"/>
                </a:solidFill>
                <a:latin typeface="Verdana"/>
                <a:cs typeface="Verdana"/>
              </a:rPr>
              <a:t>Customers.</a:t>
            </a: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0684" y="3250819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Registration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Thank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You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1" y="1658870"/>
            <a:ext cx="4329696" cy="3183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59455"/>
            <a:ext cx="3865404" cy="30286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864" y="1196568"/>
            <a:ext cx="8928100" cy="5611495"/>
            <a:chOff x="54864" y="1196568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1196568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964" y="1205484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64" y="1205484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29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Post</a:t>
            </a:r>
            <a:r>
              <a:rPr sz="18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0172" y="2389108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Edit</a:t>
            </a:r>
            <a:r>
              <a:rPr sz="1800" u="heavy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Profile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6" y="1680464"/>
            <a:ext cx="4345163" cy="4457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19400"/>
            <a:ext cx="340260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62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8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ofi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3114"/>
            <a:ext cx="482035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2072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Cart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Before</a:t>
            </a:r>
            <a:r>
              <a:rPr sz="1800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</a:t>
            </a:r>
            <a:r>
              <a:rPr sz="18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1600" y="2321295"/>
            <a:ext cx="192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Cart</a:t>
            </a:r>
            <a:r>
              <a:rPr sz="18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After</a:t>
            </a:r>
            <a:r>
              <a:rPr sz="1800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</a:t>
            </a:r>
            <a:r>
              <a:rPr sz="1800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Items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1846198"/>
            <a:ext cx="4085413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19400"/>
            <a:ext cx="4284942" cy="33573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18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40" dirty="0"/>
              <a:t> </a:t>
            </a:r>
            <a:r>
              <a:rPr spc="-5" dirty="0"/>
              <a:t>Project</a:t>
            </a:r>
            <a:r>
              <a:rPr spc="-60" dirty="0"/>
              <a:t> </a:t>
            </a:r>
            <a:r>
              <a:rPr spc="-5" dirty="0"/>
              <a:t>Execution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944" y="1293114"/>
            <a:ext cx="1691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Admin</a:t>
            </a:r>
            <a:r>
              <a:rPr sz="1800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Dashboard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00600" y="2590800"/>
            <a:ext cx="205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</a:t>
            </a:r>
            <a:r>
              <a:rPr sz="1800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Management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1731898"/>
            <a:ext cx="4055909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48000"/>
            <a:ext cx="4076011" cy="34957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6169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10.</a:t>
            </a:r>
            <a:r>
              <a:rPr spc="-20" dirty="0"/>
              <a:t> </a:t>
            </a:r>
            <a:r>
              <a:rPr spc="-5" dirty="0"/>
              <a:t>Milestone</a:t>
            </a:r>
            <a:r>
              <a:rPr spc="30" dirty="0"/>
              <a:t> </a:t>
            </a:r>
            <a:r>
              <a:rPr spc="-5" dirty="0"/>
              <a:t>Feedback</a:t>
            </a:r>
            <a:r>
              <a:rPr spc="-35" dirty="0"/>
              <a:t> </a:t>
            </a:r>
            <a:r>
              <a:rPr spc="-5" dirty="0"/>
              <a:t>&amp;</a:t>
            </a:r>
            <a:r>
              <a:rPr spc="-15" dirty="0"/>
              <a:t> </a:t>
            </a:r>
            <a:r>
              <a:rPr spc="-5" dirty="0"/>
              <a:t>Action</a:t>
            </a:r>
            <a:r>
              <a:rPr spc="-155" dirty="0"/>
              <a:t> </a:t>
            </a:r>
            <a:r>
              <a:rPr dirty="0"/>
              <a:t>taken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1957" y="1189989"/>
          <a:ext cx="8779510" cy="4528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3125">
                <a:tc>
                  <a:txBody>
                    <a:bodyPr/>
                    <a:lstStyle/>
                    <a:p>
                      <a:pPr marL="42545" marR="176530" indent="26670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Project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Mil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1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Mil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edb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iv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 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Tu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1200" b="1" spc="-1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1182370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Learning</a:t>
                      </a:r>
                      <a:r>
                        <a:rPr sz="1200" b="1" spc="-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Facilitator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tc>
                  <a:txBody>
                    <a:bodyPr/>
                    <a:lstStyle/>
                    <a:p>
                      <a:pPr marL="1194435" marR="1172845" indent="-14478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ion</a:t>
                      </a:r>
                      <a:r>
                        <a:rPr sz="1200" b="1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(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200" b="1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/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32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635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Create</a:t>
                      </a:r>
                      <a:r>
                        <a:rPr sz="1200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survey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8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0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Change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time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periods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of</a:t>
                      </a:r>
                      <a:r>
                        <a:rPr sz="1200" spc="-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Gantt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chart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Create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product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management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list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Add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10" dirty="0">
                          <a:latin typeface="Verdana"/>
                          <a:cs typeface="Verdana"/>
                        </a:rPr>
                        <a:t>location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 to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contact</a:t>
                      </a:r>
                      <a:r>
                        <a:rPr sz="1200" spc="1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us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page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345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Add</a:t>
                      </a:r>
                      <a:r>
                        <a:rPr sz="1200" spc="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more</a:t>
                      </a:r>
                      <a:r>
                        <a:rPr sz="1200" spc="-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details to</a:t>
                      </a:r>
                      <a:r>
                        <a:rPr sz="120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home page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9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5"/>
                        </a:lnSpc>
                      </a:pPr>
                      <a:r>
                        <a:rPr sz="1200" spc="-5" dirty="0">
                          <a:latin typeface="Verdana"/>
                          <a:cs typeface="Verdana"/>
                        </a:rPr>
                        <a:t>Connect</a:t>
                      </a:r>
                      <a:r>
                        <a:rPr sz="1200" spc="-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200" spc="-5" dirty="0">
                          <a:latin typeface="Verdana"/>
                          <a:cs typeface="Verdana"/>
                        </a:rPr>
                        <a:t>Database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852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1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1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35"/>
                        </a:lnSpc>
                      </a:pPr>
                      <a:r>
                        <a:rPr sz="1200" dirty="0">
                          <a:latin typeface="Verdana"/>
                          <a:cs typeface="Verdana"/>
                        </a:rPr>
                        <a:t>Yes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4486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11.</a:t>
            </a:r>
            <a:r>
              <a:rPr spc="-35" dirty="0"/>
              <a:t> </a:t>
            </a:r>
            <a:r>
              <a:rPr spc="-5" dirty="0"/>
              <a:t>Proposed</a:t>
            </a:r>
            <a:r>
              <a:rPr spc="-40" dirty="0"/>
              <a:t> </a:t>
            </a:r>
            <a:r>
              <a:rPr spc="-5" dirty="0"/>
              <a:t>Improvements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0103" y="1187424"/>
            <a:ext cx="8928100" cy="5611495"/>
            <a:chOff x="70103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03" y="1187424"/>
              <a:ext cx="8927592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081554"/>
            <a:ext cx="5697855" cy="1981953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1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Future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Recommendation:</a:t>
            </a:r>
            <a:endParaRPr sz="2000" dirty="0">
              <a:latin typeface="Calibri"/>
              <a:cs typeface="Calibri"/>
            </a:endParaRPr>
          </a:p>
          <a:p>
            <a:pPr marL="744220" lvl="1" indent="-287020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sz="1200" spc="-5" dirty="0">
                <a:latin typeface="Verdana"/>
                <a:cs typeface="Verdana"/>
              </a:rPr>
              <a:t>Creating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more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better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code </a:t>
            </a:r>
            <a:r>
              <a:rPr sz="1200" spc="-5" dirty="0">
                <a:latin typeface="Verdana"/>
                <a:cs typeface="Verdana"/>
              </a:rPr>
              <a:t>and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not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repeating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that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can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be</a:t>
            </a:r>
            <a:r>
              <a:rPr sz="1200" dirty="0">
                <a:latin typeface="Verdana"/>
                <a:cs typeface="Verdana"/>
              </a:rPr>
              <a:t> reused</a:t>
            </a:r>
          </a:p>
          <a:p>
            <a:pPr marL="744220" lvl="1" indent="-2870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sz="1200" spc="-5" dirty="0">
                <a:latin typeface="Verdana"/>
                <a:cs typeface="Verdana"/>
              </a:rPr>
              <a:t>Consistent with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the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naming</a:t>
            </a:r>
            <a:r>
              <a:rPr sz="1200" spc="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convention</a:t>
            </a:r>
            <a:endParaRPr sz="1200" dirty="0">
              <a:latin typeface="Verdana"/>
              <a:cs typeface="Verdana"/>
            </a:endParaRPr>
          </a:p>
          <a:p>
            <a:pPr marL="744220" lvl="1" indent="-2870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sz="1200" spc="-5" dirty="0">
                <a:latin typeface="Verdana"/>
                <a:cs typeface="Verdana"/>
              </a:rPr>
              <a:t>Implement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other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10" dirty="0" smtClean="0">
                <a:latin typeface="Verdana"/>
                <a:cs typeface="Verdana"/>
              </a:rPr>
              <a:t>functionalities</a:t>
            </a:r>
            <a:endParaRPr lang="en-US" sz="1200" spc="-10" dirty="0" smtClean="0">
              <a:latin typeface="Verdana"/>
              <a:cs typeface="Verdana"/>
            </a:endParaRPr>
          </a:p>
          <a:p>
            <a:pPr marL="744220" lvl="1" indent="-28702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744220" algn="l"/>
                <a:tab pos="744855" algn="l"/>
              </a:tabLst>
            </a:pPr>
            <a:r>
              <a:rPr lang="en-US" sz="1200" spc="-10" dirty="0" smtClean="0">
                <a:latin typeface="Verdana"/>
                <a:cs typeface="Verdana"/>
              </a:rPr>
              <a:t>Create chat feature with the partner and the user to get delivery, items condition details</a:t>
            </a:r>
          </a:p>
          <a:p>
            <a:pPr lvl="1">
              <a:lnSpc>
                <a:spcPct val="100000"/>
              </a:lnSpc>
              <a:spcBef>
                <a:spcPts val="720"/>
              </a:spcBef>
              <a:tabLst>
                <a:tab pos="744220" algn="l"/>
                <a:tab pos="744855" algn="l"/>
              </a:tabLst>
            </a:pP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181321"/>
            <a:ext cx="2451100" cy="6362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29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oj</a:t>
            </a:r>
            <a:r>
              <a:rPr sz="2000" b="1" spc="-5" dirty="0">
                <a:latin typeface="Calibri"/>
                <a:cs typeface="Calibri"/>
              </a:rPr>
              <a:t>ec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1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Deli</a:t>
            </a:r>
            <a:r>
              <a:rPr sz="2000" b="1" spc="-40" dirty="0">
                <a:latin typeface="Calibri"/>
                <a:cs typeface="Calibri"/>
              </a:rPr>
              <a:t>v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spc="-70" dirty="0">
                <a:latin typeface="Calibri"/>
                <a:cs typeface="Calibri"/>
              </a:rPr>
              <a:t>r</a:t>
            </a:r>
            <a:r>
              <a:rPr sz="2000" b="1" spc="-2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b</a:t>
            </a:r>
            <a:r>
              <a:rPr sz="2000" b="1" spc="-15" dirty="0">
                <a:latin typeface="Calibri"/>
                <a:cs typeface="Calibri"/>
              </a:rPr>
              <a:t>le</a:t>
            </a:r>
            <a:r>
              <a:rPr sz="2000" b="1" spc="-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1800" b="1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Plan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17591"/>
            <a:ext cx="6331004" cy="4726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197609"/>
            <a:ext cx="30010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oj</a:t>
            </a:r>
            <a:r>
              <a:rPr sz="2000" b="1" spc="-5" dirty="0">
                <a:latin typeface="Calibri"/>
                <a:cs typeface="Calibri"/>
              </a:rPr>
              <a:t>ec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1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Deli</a:t>
            </a:r>
            <a:r>
              <a:rPr sz="2000" b="1" spc="-40" dirty="0">
                <a:latin typeface="Calibri"/>
                <a:cs typeface="Calibri"/>
              </a:rPr>
              <a:t>v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spc="-70" dirty="0">
                <a:latin typeface="Calibri"/>
                <a:cs typeface="Calibri"/>
              </a:rPr>
              <a:t>r</a:t>
            </a:r>
            <a:r>
              <a:rPr sz="2000" b="1" spc="-2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b</a:t>
            </a:r>
            <a:r>
              <a:rPr sz="2000" b="1" spc="-15" dirty="0">
                <a:latin typeface="Calibri"/>
                <a:cs typeface="Calibri"/>
              </a:rPr>
              <a:t>le</a:t>
            </a:r>
            <a:r>
              <a:rPr sz="2000" b="1" spc="-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1025" y="2620466"/>
            <a:ext cx="128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1025" y="3540328"/>
            <a:ext cx="128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6453" y="4541977"/>
            <a:ext cx="128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818" y="562030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12029" y="498233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8" name="image3.png"/>
          <p:cNvPicPr/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029" y="1583602"/>
            <a:ext cx="5294630" cy="655955"/>
          </a:xfrm>
          <a:prstGeom prst="rect">
            <a:avLst/>
          </a:prstGeom>
        </p:spPr>
      </p:pic>
      <p:pic>
        <p:nvPicPr>
          <p:cNvPr id="49" name="image4.png"/>
          <p:cNvPicPr/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029" y="2414670"/>
            <a:ext cx="5494020" cy="680720"/>
          </a:xfrm>
          <a:prstGeom prst="rect">
            <a:avLst/>
          </a:prstGeom>
        </p:spPr>
      </p:pic>
      <p:pic>
        <p:nvPicPr>
          <p:cNvPr id="50" name="image5.png"/>
          <p:cNvPicPr/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87071" y="4204582"/>
            <a:ext cx="4234180" cy="903605"/>
          </a:xfrm>
          <a:prstGeom prst="rect">
            <a:avLst/>
          </a:prstGeom>
        </p:spPr>
      </p:pic>
      <p:pic>
        <p:nvPicPr>
          <p:cNvPr id="51" name="image6.png"/>
          <p:cNvPicPr/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47" y="4204582"/>
            <a:ext cx="4177665" cy="890905"/>
          </a:xfrm>
          <a:prstGeom prst="rect">
            <a:avLst/>
          </a:prstGeom>
        </p:spPr>
      </p:pic>
      <p:pic>
        <p:nvPicPr>
          <p:cNvPr id="52" name="image7.png"/>
          <p:cNvPicPr/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47" y="5365337"/>
            <a:ext cx="4350385" cy="928370"/>
          </a:xfrm>
          <a:prstGeom prst="rect">
            <a:avLst/>
          </a:prstGeom>
        </p:spPr>
      </p:pic>
      <p:pic>
        <p:nvPicPr>
          <p:cNvPr id="53" name="image8.png"/>
          <p:cNvPicPr/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78899" y="5402484"/>
            <a:ext cx="4003040" cy="854075"/>
          </a:xfrm>
          <a:prstGeom prst="rect">
            <a:avLst/>
          </a:prstGeom>
        </p:spPr>
      </p:pic>
      <p:pic>
        <p:nvPicPr>
          <p:cNvPr id="54" name="image9.png"/>
          <p:cNvPicPr/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1744" y="3236353"/>
            <a:ext cx="5288915" cy="8293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181321"/>
            <a:ext cx="2590800" cy="6362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29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oj</a:t>
            </a:r>
            <a:r>
              <a:rPr sz="2000" b="1" spc="-5" dirty="0">
                <a:latin typeface="Calibri"/>
                <a:cs typeface="Calibri"/>
              </a:rPr>
              <a:t>ec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1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Deli</a:t>
            </a:r>
            <a:r>
              <a:rPr sz="2000" b="1" spc="-40" dirty="0">
                <a:latin typeface="Calibri"/>
                <a:cs typeface="Calibri"/>
              </a:rPr>
              <a:t>v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spc="-70" dirty="0">
                <a:latin typeface="Calibri"/>
                <a:cs typeface="Calibri"/>
              </a:rPr>
              <a:t>r</a:t>
            </a:r>
            <a:r>
              <a:rPr sz="2000" b="1" spc="-2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b</a:t>
            </a:r>
            <a:r>
              <a:rPr sz="2000" b="1" spc="-15" dirty="0">
                <a:latin typeface="Calibri"/>
                <a:cs typeface="Calibri"/>
              </a:rPr>
              <a:t>le</a:t>
            </a:r>
            <a:r>
              <a:rPr sz="2000" b="1" spc="-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Implementation</a:t>
            </a:r>
            <a:r>
              <a:rPr sz="1800" b="1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Survey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3508375" y="1269872"/>
            <a:ext cx="40760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1" u="sng" dirty="0">
                <a:hlinkClick r:id="rId3"/>
              </a:rPr>
              <a:t>https://forms.gle/R29BFDH216aTdmRj6</a:t>
            </a:r>
            <a:endParaRPr sz="1200" b="1" dirty="0">
              <a:latin typeface="Calibri"/>
              <a:cs typeface="Calibri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4"/>
          <a:srcRect l="4081" r="4481" b="43493"/>
          <a:stretch/>
        </p:blipFill>
        <p:spPr bwMode="auto">
          <a:xfrm>
            <a:off x="381000" y="1913777"/>
            <a:ext cx="3901440" cy="46320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/>
          <a:srcRect l="4081" t="56507" r="4481"/>
          <a:stretch/>
        </p:blipFill>
        <p:spPr bwMode="auto">
          <a:xfrm>
            <a:off x="4596466" y="2368458"/>
            <a:ext cx="3901440" cy="3565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82" y="419480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029" y="1181321"/>
            <a:ext cx="3736340" cy="6362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229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P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oj</a:t>
            </a:r>
            <a:r>
              <a:rPr sz="2000" b="1" spc="-5" dirty="0">
                <a:latin typeface="Calibri"/>
                <a:cs typeface="Calibri"/>
              </a:rPr>
              <a:t>ec</a:t>
            </a:r>
            <a:r>
              <a:rPr sz="2000" b="1" dirty="0">
                <a:latin typeface="Calibri"/>
                <a:cs typeface="Calibri"/>
              </a:rPr>
              <a:t>t</a:t>
            </a:r>
            <a:r>
              <a:rPr sz="2000" b="1" spc="-1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Deli</a:t>
            </a:r>
            <a:r>
              <a:rPr sz="2000" b="1" spc="-40" dirty="0">
                <a:latin typeface="Calibri"/>
                <a:cs typeface="Calibri"/>
              </a:rPr>
              <a:t>v</a:t>
            </a:r>
            <a:r>
              <a:rPr sz="2000" b="1" spc="-15" dirty="0">
                <a:latin typeface="Calibri"/>
                <a:cs typeface="Calibri"/>
              </a:rPr>
              <a:t>e</a:t>
            </a:r>
            <a:r>
              <a:rPr sz="2000" b="1" spc="-70" dirty="0">
                <a:latin typeface="Calibri"/>
                <a:cs typeface="Calibri"/>
              </a:rPr>
              <a:t>r</a:t>
            </a:r>
            <a:r>
              <a:rPr sz="2000" b="1" spc="-2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b</a:t>
            </a:r>
            <a:r>
              <a:rPr sz="2000" b="1" spc="-15" dirty="0">
                <a:latin typeface="Calibri"/>
                <a:cs typeface="Calibri"/>
              </a:rPr>
              <a:t>le</a:t>
            </a:r>
            <a:r>
              <a:rPr sz="2000" b="1" spc="-10" dirty="0">
                <a:latin typeface="Calibri"/>
                <a:cs typeface="Calibri"/>
              </a:rPr>
              <a:t>s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8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18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ur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</a:t>
            </a:r>
            <a:r>
              <a:rPr sz="1800" b="1" u="heavy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pon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3"/>
          <a:srcRect l="30462" t="22359" r="31231" b="5846"/>
          <a:stretch/>
        </p:blipFill>
        <p:spPr bwMode="auto">
          <a:xfrm>
            <a:off x="190652" y="1851221"/>
            <a:ext cx="3278315" cy="3482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/>
          <a:srcRect l="30462" t="22359" r="31115" b="23692"/>
          <a:stretch/>
        </p:blipFill>
        <p:spPr bwMode="auto">
          <a:xfrm>
            <a:off x="3507066" y="1897904"/>
            <a:ext cx="2757170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5"/>
          <a:srcRect l="30692" t="22359" r="31231" b="23077"/>
          <a:stretch/>
        </p:blipFill>
        <p:spPr bwMode="auto">
          <a:xfrm>
            <a:off x="3546977" y="4258343"/>
            <a:ext cx="2717259" cy="2484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6"/>
          <a:srcRect l="30692" t="38769" r="31346" b="10770"/>
          <a:stretch/>
        </p:blipFill>
        <p:spPr bwMode="auto">
          <a:xfrm>
            <a:off x="6314692" y="2743200"/>
            <a:ext cx="2563755" cy="2209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object 3"/>
          <p:cNvGrpSpPr/>
          <p:nvPr/>
        </p:nvGrpSpPr>
        <p:grpSpPr>
          <a:xfrm>
            <a:off x="12192" y="1187424"/>
            <a:ext cx="8928100" cy="5611495"/>
            <a:chOff x="12192" y="1187424"/>
            <a:chExt cx="8928100" cy="5611495"/>
          </a:xfrm>
        </p:grpSpPr>
        <p:pic>
          <p:nvPicPr>
            <p:cNvPr id="5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" y="1187424"/>
              <a:ext cx="8927591" cy="5611136"/>
            </a:xfrm>
            <a:prstGeom prst="rect">
              <a:avLst/>
            </a:prstGeom>
          </p:spPr>
        </p:pic>
        <p:sp>
          <p:nvSpPr>
            <p:cNvPr id="6" name="object 5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8855583" y="0"/>
                  </a:moveTo>
                  <a:lnTo>
                    <a:pt x="0" y="0"/>
                  </a:lnTo>
                  <a:lnTo>
                    <a:pt x="0" y="5545582"/>
                  </a:lnTo>
                  <a:lnTo>
                    <a:pt x="8855583" y="5545582"/>
                  </a:lnTo>
                  <a:lnTo>
                    <a:pt x="885558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/>
            <p:nvPr/>
          </p:nvSpPr>
          <p:spPr>
            <a:xfrm>
              <a:off x="50291" y="1196340"/>
              <a:ext cx="8855710" cy="5546090"/>
            </a:xfrm>
            <a:custGeom>
              <a:avLst/>
              <a:gdLst/>
              <a:ahLst/>
              <a:cxnLst/>
              <a:rect l="l" t="t" r="r" b="b"/>
              <a:pathLst>
                <a:path w="8855710" h="5546090">
                  <a:moveTo>
                    <a:pt x="0" y="5545582"/>
                  </a:moveTo>
                  <a:lnTo>
                    <a:pt x="8855583" y="5545582"/>
                  </a:lnTo>
                  <a:lnTo>
                    <a:pt x="8855583" y="0"/>
                  </a:lnTo>
                  <a:lnTo>
                    <a:pt x="0" y="0"/>
                  </a:lnTo>
                  <a:lnTo>
                    <a:pt x="0" y="55455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31" y="1196340"/>
            <a:ext cx="284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b="1" u="heavy" spc="-20" dirty="0" smtClean="0">
                <a:uFill>
                  <a:solidFill>
                    <a:srgbClr val="000000"/>
                  </a:solidFill>
                </a:uFill>
                <a:cs typeface="Calibri"/>
              </a:rPr>
              <a:t>Post</a:t>
            </a:r>
            <a:r>
              <a:rPr lang="en-US" b="1" u="heavy" spc="-30" dirty="0" smtClean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Implementation</a:t>
            </a:r>
            <a:r>
              <a:rPr lang="en-US" b="1" u="heavy" spc="-50" dirty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Survey</a:t>
            </a:r>
            <a:endParaRPr lang="en-US" dirty="0">
              <a:cs typeface="Calibri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3508375" y="1269872"/>
            <a:ext cx="40760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1" u="sng" dirty="0">
                <a:hlinkClick r:id="rId3"/>
              </a:rPr>
              <a:t>https://forms.gle/WcDUrSLFyebnePsA9</a:t>
            </a:r>
            <a:endParaRPr sz="1200" b="1" dirty="0">
              <a:latin typeface="Calibri"/>
              <a:cs typeface="Calibri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4"/>
          <a:srcRect l="3869" r="4289" b="47207"/>
          <a:stretch/>
        </p:blipFill>
        <p:spPr bwMode="auto">
          <a:xfrm>
            <a:off x="381000" y="1888624"/>
            <a:ext cx="3802380" cy="4320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 rotWithShape="1">
          <a:blip r:embed="rId4"/>
          <a:srcRect l="3869" t="52793" r="4289"/>
          <a:stretch/>
        </p:blipFill>
        <p:spPr bwMode="auto">
          <a:xfrm>
            <a:off x="4562856" y="2091304"/>
            <a:ext cx="3802380" cy="3863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566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5"/>
          <p:cNvSpPr/>
          <p:nvPr/>
        </p:nvSpPr>
        <p:spPr>
          <a:xfrm>
            <a:off x="50291" y="1196340"/>
            <a:ext cx="8855710" cy="5546090"/>
          </a:xfrm>
          <a:custGeom>
            <a:avLst/>
            <a:gdLst/>
            <a:ahLst/>
            <a:cxnLst/>
            <a:rect l="l" t="t" r="r" b="b"/>
            <a:pathLst>
              <a:path w="8855710" h="5546090">
                <a:moveTo>
                  <a:pt x="8855583" y="0"/>
                </a:moveTo>
                <a:lnTo>
                  <a:pt x="0" y="0"/>
                </a:lnTo>
                <a:lnTo>
                  <a:pt x="0" y="5545582"/>
                </a:lnTo>
                <a:lnTo>
                  <a:pt x="8855583" y="5545582"/>
                </a:lnTo>
                <a:lnTo>
                  <a:pt x="8855583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b="1" u="heavy" spc="-10" dirty="0" smtClean="0">
                <a:uFill>
                  <a:solidFill>
                    <a:srgbClr val="000000"/>
                  </a:solidFill>
                </a:uFill>
                <a:cs typeface="Calibri"/>
              </a:rPr>
              <a:t>P</a:t>
            </a:r>
            <a:r>
              <a:rPr lang="en-US" b="1" u="heavy" spc="-40" dirty="0" smtClean="0">
                <a:uFill>
                  <a:solidFill>
                    <a:srgbClr val="000000"/>
                  </a:solidFill>
                </a:uFill>
                <a:cs typeface="Calibri"/>
              </a:rPr>
              <a:t>ost</a:t>
            </a:r>
            <a:r>
              <a:rPr lang="en-US" b="1" u="heavy" spc="-5" dirty="0" smtClean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I</a:t>
            </a:r>
            <a:r>
              <a:rPr lang="en-US" b="1" u="heavy" spc="-10" dirty="0">
                <a:uFill>
                  <a:solidFill>
                    <a:srgbClr val="000000"/>
                  </a:solidFill>
                </a:uFill>
                <a:cs typeface="Calibri"/>
              </a:rPr>
              <a:t>m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p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l</a:t>
            </a:r>
            <a:r>
              <a:rPr lang="en-US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e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m</a:t>
            </a:r>
            <a:r>
              <a:rPr lang="en-US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e</a:t>
            </a:r>
            <a:r>
              <a:rPr lang="en-US" b="1" u="heavy" spc="-35" dirty="0">
                <a:uFill>
                  <a:solidFill>
                    <a:srgbClr val="000000"/>
                  </a:solidFill>
                </a:uFill>
                <a:cs typeface="Calibri"/>
              </a:rPr>
              <a:t>n</a:t>
            </a:r>
            <a:r>
              <a:rPr lang="en-US" b="1" u="heavy" spc="-25" dirty="0">
                <a:uFill>
                  <a:solidFill>
                    <a:srgbClr val="000000"/>
                  </a:solidFill>
                </a:uFill>
                <a:cs typeface="Calibri"/>
              </a:rPr>
              <a:t>t</a:t>
            </a:r>
            <a:r>
              <a:rPr lang="en-US" b="1" u="heavy" spc="-35" dirty="0">
                <a:uFill>
                  <a:solidFill>
                    <a:srgbClr val="000000"/>
                  </a:solidFill>
                </a:uFill>
                <a:cs typeface="Calibri"/>
              </a:rPr>
              <a:t>a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ti</a:t>
            </a:r>
            <a:r>
              <a:rPr lang="en-US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o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n</a:t>
            </a:r>
            <a:r>
              <a:rPr lang="en-US" b="1" u="heavy" spc="-30" dirty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spc="-10" dirty="0">
                <a:uFill>
                  <a:solidFill>
                    <a:srgbClr val="000000"/>
                  </a:solidFill>
                </a:uFill>
                <a:cs typeface="Calibri"/>
              </a:rPr>
              <a:t>S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ur</a:t>
            </a:r>
            <a:r>
              <a:rPr lang="en-US" b="1" u="heavy" spc="-25" dirty="0">
                <a:uFill>
                  <a:solidFill>
                    <a:srgbClr val="000000"/>
                  </a:solidFill>
                </a:uFill>
                <a:cs typeface="Calibri"/>
              </a:rPr>
              <a:t>v</a:t>
            </a:r>
            <a:r>
              <a:rPr lang="en-US" b="1" u="heavy" spc="-30" dirty="0">
                <a:uFill>
                  <a:solidFill>
                    <a:srgbClr val="000000"/>
                  </a:solidFill>
                </a:uFill>
                <a:cs typeface="Calibri"/>
              </a:rPr>
              <a:t>e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y</a:t>
            </a:r>
            <a:r>
              <a:rPr lang="en-US" b="1" u="heavy" spc="-95" dirty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-</a:t>
            </a:r>
            <a:r>
              <a:rPr lang="en-US" b="1" u="heavy" spc="-25" dirty="0">
                <a:uFill>
                  <a:solidFill>
                    <a:srgbClr val="000000"/>
                  </a:solidFill>
                </a:uFill>
                <a:cs typeface="Calibri"/>
              </a:rPr>
              <a:t> </a:t>
            </a:r>
            <a:r>
              <a:rPr lang="en-US" b="1" u="heavy" spc="-45" dirty="0">
                <a:uFill>
                  <a:solidFill>
                    <a:srgbClr val="000000"/>
                  </a:solidFill>
                </a:uFill>
                <a:cs typeface="Calibri"/>
              </a:rPr>
              <a:t>R</a:t>
            </a:r>
            <a:r>
              <a:rPr lang="en-US" b="1" u="heavy" spc="-10" dirty="0">
                <a:uFill>
                  <a:solidFill>
                    <a:srgbClr val="000000"/>
                  </a:solidFill>
                </a:uFill>
                <a:cs typeface="Calibri"/>
              </a:rPr>
              <a:t>e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s</a:t>
            </a:r>
            <a:r>
              <a:rPr lang="en-US" b="1" u="heavy" spc="-10" dirty="0">
                <a:uFill>
                  <a:solidFill>
                    <a:srgbClr val="000000"/>
                  </a:solidFill>
                </a:uFill>
                <a:cs typeface="Calibri"/>
              </a:rPr>
              <a:t>pon</a:t>
            </a:r>
            <a:r>
              <a:rPr lang="en-US" b="1" u="heavy" spc="-15" dirty="0">
                <a:uFill>
                  <a:solidFill>
                    <a:srgbClr val="000000"/>
                  </a:solidFill>
                </a:uFill>
                <a:cs typeface="Calibri"/>
              </a:rPr>
              <a:t>s</a:t>
            </a:r>
            <a:r>
              <a:rPr lang="en-US" b="1" u="heavy" spc="-20" dirty="0">
                <a:uFill>
                  <a:solidFill>
                    <a:srgbClr val="000000"/>
                  </a:solidFill>
                </a:uFill>
                <a:cs typeface="Calibri"/>
              </a:rPr>
              <a:t>e</a:t>
            </a:r>
            <a:r>
              <a:rPr lang="en-US" b="1" u="heavy" dirty="0">
                <a:uFill>
                  <a:solidFill>
                    <a:srgbClr val="000000"/>
                  </a:solidFill>
                </a:uFill>
                <a:cs typeface="Calibri"/>
              </a:rPr>
              <a:t>s</a:t>
            </a:r>
            <a:endParaRPr lang="en-US" dirty="0">
              <a:cs typeface="Calibri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3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5" dirty="0"/>
              <a:t>Deliverables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8153" t="27487" r="28808" b="14667"/>
          <a:stretch/>
        </p:blipFill>
        <p:spPr bwMode="auto">
          <a:xfrm>
            <a:off x="180289" y="1667509"/>
            <a:ext cx="2867711" cy="2142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28154" t="23385" r="28923" b="19179"/>
          <a:stretch/>
        </p:blipFill>
        <p:spPr bwMode="auto">
          <a:xfrm>
            <a:off x="210769" y="3952241"/>
            <a:ext cx="2837231" cy="2448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/>
          <a:srcRect l="28039" t="24410" r="28923" b="17538"/>
          <a:stretch/>
        </p:blipFill>
        <p:spPr bwMode="auto">
          <a:xfrm>
            <a:off x="3221709" y="1690976"/>
            <a:ext cx="2798091" cy="2119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5"/>
          <a:srcRect l="27692" t="23795" r="28577" b="14872"/>
          <a:stretch/>
        </p:blipFill>
        <p:spPr bwMode="auto">
          <a:xfrm>
            <a:off x="3232638" y="3939062"/>
            <a:ext cx="2787162" cy="2461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6"/>
          <a:srcRect l="27807" t="26256" r="28346" b="12000"/>
          <a:stretch/>
        </p:blipFill>
        <p:spPr bwMode="auto">
          <a:xfrm>
            <a:off x="6149798" y="3040571"/>
            <a:ext cx="2640330" cy="2017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91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</TotalTime>
  <Words>767</Words>
  <Application>Microsoft Office PowerPoint</Application>
  <PresentationFormat>On-screen Show (4:3)</PresentationFormat>
  <Paragraphs>230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MT</vt:lpstr>
      <vt:lpstr>Calibri</vt:lpstr>
      <vt:lpstr>Times New Roman</vt:lpstr>
      <vt:lpstr>Verdana</vt:lpstr>
      <vt:lpstr>Wingdings</vt:lpstr>
      <vt:lpstr>Office Theme</vt:lpstr>
      <vt:lpstr>Computing Research Project for including  Digitalization in Remote working System</vt:lpstr>
      <vt:lpstr>Document History</vt:lpstr>
      <vt:lpstr>1. Project Definition</vt:lpstr>
      <vt:lpstr>2. Project Deliverables</vt:lpstr>
      <vt:lpstr>2. Project Deliverables</vt:lpstr>
      <vt:lpstr>2. Project Deliverables</vt:lpstr>
      <vt:lpstr>2. Project Deliverables</vt:lpstr>
      <vt:lpstr>2. Project Deliverables</vt:lpstr>
      <vt:lpstr>2. Project Deliverables</vt:lpstr>
      <vt:lpstr>2. Project Deliverables</vt:lpstr>
      <vt:lpstr>3. Project Milestones &amp; Tasks</vt:lpstr>
      <vt:lpstr>4. Project Environment</vt:lpstr>
      <vt:lpstr>5. Tools</vt:lpstr>
      <vt:lpstr>5. Tools</vt:lpstr>
      <vt:lpstr>5. Tools</vt:lpstr>
      <vt:lpstr>6. Research Proposal Template</vt:lpstr>
      <vt:lpstr>6. Research Proposal Template</vt:lpstr>
      <vt:lpstr>6. Research Proposal Template</vt:lpstr>
      <vt:lpstr>7. Project Design</vt:lpstr>
      <vt:lpstr>7. Project Design</vt:lpstr>
      <vt:lpstr>7. Project Design</vt:lpstr>
      <vt:lpstr>7. Project Design</vt:lpstr>
      <vt:lpstr>8. Project Gantt Chart</vt:lpstr>
      <vt:lpstr>9. Project Execution</vt:lpstr>
      <vt:lpstr>PowerPoint Presentation</vt:lpstr>
      <vt:lpstr>PowerPoint Presentation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9. Project Execution</vt:lpstr>
      <vt:lpstr>10. Milestone Feedback &amp; Action taken</vt:lpstr>
      <vt:lpstr>11.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Nethmi</cp:lastModifiedBy>
  <cp:revision>21</cp:revision>
  <dcterms:created xsi:type="dcterms:W3CDTF">2023-09-30T04:50:27Z</dcterms:created>
  <dcterms:modified xsi:type="dcterms:W3CDTF">2023-12-10T23:27:07Z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2023-09-28T00:00:00Z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2023-09-30T00:00:00Z</vt:filetime>
  </property>
</Properties>
</file>